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Lst>
  <p:notesMasterIdLst>
    <p:notesMasterId r:id="rId19"/>
  </p:notesMasterIdLst>
  <p:sldIdLst>
    <p:sldId id="256" r:id="rId5"/>
    <p:sldId id="266" r:id="rId6"/>
    <p:sldId id="262" r:id="rId7"/>
    <p:sldId id="258" r:id="rId8"/>
    <p:sldId id="264" r:id="rId9"/>
    <p:sldId id="263" r:id="rId10"/>
    <p:sldId id="267" r:id="rId11"/>
    <p:sldId id="269" r:id="rId12"/>
    <p:sldId id="257" r:id="rId13"/>
    <p:sldId id="259" r:id="rId14"/>
    <p:sldId id="260" r:id="rId15"/>
    <p:sldId id="265" r:id="rId16"/>
    <p:sldId id="261"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253CC-A64C-4AFD-9276-71D335AA0311}" v="3923" dt="2022-09-09T15:48:29.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71703" autoAdjust="0"/>
  </p:normalViewPr>
  <p:slideViewPr>
    <p:cSldViewPr snapToGrid="0">
      <p:cViewPr>
        <p:scale>
          <a:sx n="75" d="100"/>
          <a:sy n="75" d="100"/>
        </p:scale>
        <p:origin x="1830"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24E89C-9FC5-4270-9DD0-1277AAEB3E5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1714251-BD56-4DA2-8835-287461C3771C}">
      <dgm:prSet/>
      <dgm:spPr/>
      <dgm:t>
        <a:bodyPr/>
        <a:lstStyle/>
        <a:p>
          <a:pPr rtl="0"/>
          <a:r>
            <a:rPr lang="en-US"/>
            <a:t>Obtain mattresses</a:t>
          </a:r>
          <a:r>
            <a:rPr lang="en-US">
              <a:latin typeface="Trebuchet MS" panose="020B0603020202020204"/>
            </a:rPr>
            <a:t> (DONE-</a:t>
          </a:r>
          <a:r>
            <a:rPr lang="en-US" err="1">
              <a:latin typeface="Trebuchet MS" panose="020B0603020202020204"/>
            </a:rPr>
            <a:t>ish</a:t>
          </a:r>
          <a:r>
            <a:rPr lang="en-US">
              <a:latin typeface="Trebuchet MS" panose="020B0603020202020204"/>
            </a:rPr>
            <a:t>)</a:t>
          </a:r>
          <a:endParaRPr lang="en-US"/>
        </a:p>
      </dgm:t>
    </dgm:pt>
    <dgm:pt modelId="{F2377CCF-169D-4AA3-AB85-5DC3AAD8555D}" type="parTrans" cxnId="{6A2336E7-A175-49D1-A359-776CA5F3D0C5}">
      <dgm:prSet/>
      <dgm:spPr/>
      <dgm:t>
        <a:bodyPr/>
        <a:lstStyle/>
        <a:p>
          <a:endParaRPr lang="en-US"/>
        </a:p>
      </dgm:t>
    </dgm:pt>
    <dgm:pt modelId="{391DACE9-5D4A-407B-B042-2CB95D9B2E78}" type="sibTrans" cxnId="{6A2336E7-A175-49D1-A359-776CA5F3D0C5}">
      <dgm:prSet/>
      <dgm:spPr/>
      <dgm:t>
        <a:bodyPr/>
        <a:lstStyle/>
        <a:p>
          <a:endParaRPr lang="en-US"/>
        </a:p>
      </dgm:t>
    </dgm:pt>
    <dgm:pt modelId="{49EFA04D-D850-4D1D-BDE5-D15C3DABC9E7}">
      <dgm:prSet/>
      <dgm:spPr/>
      <dgm:t>
        <a:bodyPr/>
        <a:lstStyle/>
        <a:p>
          <a:pPr rtl="0"/>
          <a:r>
            <a:rPr lang="en-US">
              <a:latin typeface="Trebuchet MS" panose="020B0603020202020204"/>
            </a:rPr>
            <a:t>Have</a:t>
          </a:r>
          <a:r>
            <a:rPr lang="en-US"/>
            <a:t> a layout of all circuits to be used</a:t>
          </a:r>
          <a:r>
            <a:rPr lang="en-US">
              <a:latin typeface="Trebuchet MS" panose="020B0603020202020204"/>
            </a:rPr>
            <a:t> (halfway:) done by 9/15 )</a:t>
          </a:r>
          <a:endParaRPr lang="en-US"/>
        </a:p>
      </dgm:t>
    </dgm:pt>
    <dgm:pt modelId="{A6E8ABE7-861A-4ABB-8081-BB36F5999AB6}" type="parTrans" cxnId="{A10C5F85-E7D9-46F5-8C68-B9228C09DFB6}">
      <dgm:prSet/>
      <dgm:spPr/>
      <dgm:t>
        <a:bodyPr/>
        <a:lstStyle/>
        <a:p>
          <a:endParaRPr lang="en-US"/>
        </a:p>
      </dgm:t>
    </dgm:pt>
    <dgm:pt modelId="{D6B4003D-4A93-45CC-A802-B4F7346186D1}" type="sibTrans" cxnId="{A10C5F85-E7D9-46F5-8C68-B9228C09DFB6}">
      <dgm:prSet/>
      <dgm:spPr/>
      <dgm:t>
        <a:bodyPr/>
        <a:lstStyle/>
        <a:p>
          <a:endParaRPr lang="en-US"/>
        </a:p>
      </dgm:t>
    </dgm:pt>
    <dgm:pt modelId="{1B0F0985-ADF6-419A-960B-34D9D081883A}">
      <dgm:prSet/>
      <dgm:spPr/>
      <dgm:t>
        <a:bodyPr/>
        <a:lstStyle/>
        <a:p>
          <a:pPr rtl="0"/>
          <a:r>
            <a:rPr lang="en-US"/>
            <a:t>Building each </a:t>
          </a:r>
          <a:r>
            <a:rPr lang="en-US">
              <a:latin typeface="Trebuchet MS" panose="020B0603020202020204"/>
            </a:rPr>
            <a:t>circuit</a:t>
          </a:r>
        </a:p>
      </dgm:t>
    </dgm:pt>
    <dgm:pt modelId="{2B1AF920-DFC2-4972-8733-856BF9B925CD}" type="parTrans" cxnId="{181442C9-EF31-4691-A9D7-CAAE0066B457}">
      <dgm:prSet/>
      <dgm:spPr/>
      <dgm:t>
        <a:bodyPr/>
        <a:lstStyle/>
        <a:p>
          <a:endParaRPr lang="en-US"/>
        </a:p>
      </dgm:t>
    </dgm:pt>
    <dgm:pt modelId="{ED438E00-CF2E-48CC-B878-54D826DA5AE0}" type="sibTrans" cxnId="{181442C9-EF31-4691-A9D7-CAAE0066B457}">
      <dgm:prSet/>
      <dgm:spPr/>
      <dgm:t>
        <a:bodyPr/>
        <a:lstStyle/>
        <a:p>
          <a:endParaRPr lang="en-US"/>
        </a:p>
      </dgm:t>
    </dgm:pt>
    <dgm:pt modelId="{78A53D79-3339-485D-8328-66F1F1F93ACF}">
      <dgm:prSet/>
      <dgm:spPr/>
      <dgm:t>
        <a:bodyPr/>
        <a:lstStyle/>
        <a:p>
          <a:r>
            <a:rPr lang="en-US"/>
            <a:t>Forming one circuit with all sensor components</a:t>
          </a:r>
        </a:p>
      </dgm:t>
    </dgm:pt>
    <dgm:pt modelId="{A3B14901-2608-4812-9220-BFF07D2CCDE5}" type="parTrans" cxnId="{C781A0D7-B8C8-4C28-9E80-347AFFEC041D}">
      <dgm:prSet/>
      <dgm:spPr/>
      <dgm:t>
        <a:bodyPr/>
        <a:lstStyle/>
        <a:p>
          <a:endParaRPr lang="en-US"/>
        </a:p>
      </dgm:t>
    </dgm:pt>
    <dgm:pt modelId="{57E1DE40-8BF1-47E7-933C-C109B7B9A615}" type="sibTrans" cxnId="{C781A0D7-B8C8-4C28-9E80-347AFFEC041D}">
      <dgm:prSet/>
      <dgm:spPr/>
      <dgm:t>
        <a:bodyPr/>
        <a:lstStyle/>
        <a:p>
          <a:endParaRPr lang="en-US"/>
        </a:p>
      </dgm:t>
    </dgm:pt>
    <dgm:pt modelId="{545CBBBA-DF41-4763-8F29-9842CDB33264}">
      <dgm:prSet/>
      <dgm:spPr/>
      <dgm:t>
        <a:bodyPr/>
        <a:lstStyle/>
        <a:p>
          <a:r>
            <a:rPr lang="en-US">
              <a:solidFill>
                <a:schemeClr val="bg1"/>
              </a:solidFill>
            </a:rPr>
            <a:t>Testing the final circuit in the mattress</a:t>
          </a:r>
        </a:p>
      </dgm:t>
    </dgm:pt>
    <dgm:pt modelId="{F830544C-5B67-40B6-8FC6-7201ECFBC755}" type="parTrans" cxnId="{22273B25-B10E-4FC6-82CC-1197007E2A97}">
      <dgm:prSet/>
      <dgm:spPr/>
      <dgm:t>
        <a:bodyPr/>
        <a:lstStyle/>
        <a:p>
          <a:endParaRPr lang="en-US"/>
        </a:p>
      </dgm:t>
    </dgm:pt>
    <dgm:pt modelId="{B9D74BD9-2854-44BD-9A8D-7F5685039BF0}" type="sibTrans" cxnId="{22273B25-B10E-4FC6-82CC-1197007E2A97}">
      <dgm:prSet/>
      <dgm:spPr/>
      <dgm:t>
        <a:bodyPr/>
        <a:lstStyle/>
        <a:p>
          <a:endParaRPr lang="en-US"/>
        </a:p>
      </dgm:t>
    </dgm:pt>
    <dgm:pt modelId="{FD8063C9-167D-424F-947B-C5EB4CAE7EDB}">
      <dgm:prSet/>
      <dgm:spPr/>
      <dgm:t>
        <a:bodyPr/>
        <a:lstStyle/>
        <a:p>
          <a:r>
            <a:rPr lang="en-US"/>
            <a:t>Making mattress presentable </a:t>
          </a:r>
        </a:p>
      </dgm:t>
    </dgm:pt>
    <dgm:pt modelId="{7EEE476D-7D07-4A0D-8B91-A53794908E04}" type="parTrans" cxnId="{69CDD71F-88A6-4912-8E81-41B1CF41C50F}">
      <dgm:prSet/>
      <dgm:spPr/>
      <dgm:t>
        <a:bodyPr/>
        <a:lstStyle/>
        <a:p>
          <a:endParaRPr lang="en-US"/>
        </a:p>
      </dgm:t>
    </dgm:pt>
    <dgm:pt modelId="{D398BD2E-53AD-40AF-B977-2530C6BFEE9D}" type="sibTrans" cxnId="{69CDD71F-88A6-4912-8E81-41B1CF41C50F}">
      <dgm:prSet/>
      <dgm:spPr/>
      <dgm:t>
        <a:bodyPr/>
        <a:lstStyle/>
        <a:p>
          <a:endParaRPr lang="en-US"/>
        </a:p>
      </dgm:t>
    </dgm:pt>
    <dgm:pt modelId="{B369A497-7CD1-4C6B-8A86-909E88A34A96}">
      <dgm:prSet phldr="0"/>
      <dgm:spPr/>
      <dgm:t>
        <a:bodyPr/>
        <a:lstStyle/>
        <a:p>
          <a:r>
            <a:rPr lang="en-US">
              <a:solidFill>
                <a:schemeClr val="bg1"/>
              </a:solidFill>
              <a:latin typeface="Trebuchet MS" panose="020B0603020202020204"/>
            </a:rPr>
            <a:t>Testing</a:t>
          </a:r>
          <a:r>
            <a:rPr lang="en-US">
              <a:solidFill>
                <a:schemeClr val="bg1"/>
              </a:solidFill>
            </a:rPr>
            <a:t> the circuits in the mattress</a:t>
          </a:r>
          <a:r>
            <a:rPr lang="en-US"/>
            <a:t> </a:t>
          </a:r>
        </a:p>
      </dgm:t>
    </dgm:pt>
    <dgm:pt modelId="{2F7939CE-9800-42E1-AE7A-29608857F474}" type="parTrans" cxnId="{803E5451-1ECA-4057-A8C7-0FFEE93D2EFC}">
      <dgm:prSet/>
      <dgm:spPr/>
    </dgm:pt>
    <dgm:pt modelId="{8590D73A-F383-4283-92B1-CFB9C9BC0710}" type="sibTrans" cxnId="{803E5451-1ECA-4057-A8C7-0FFEE93D2EFC}">
      <dgm:prSet/>
      <dgm:spPr/>
    </dgm:pt>
    <dgm:pt modelId="{599F9F5A-9AF3-4E43-8FB8-7508CC19E147}">
      <dgm:prSet/>
      <dgm:spPr/>
      <dgm:t>
        <a:bodyPr/>
        <a:lstStyle/>
        <a:p>
          <a:pPr rtl="0"/>
          <a:r>
            <a:rPr lang="en-US"/>
            <a:t>Simulate testing of all circuits (done by 9/25)</a:t>
          </a:r>
        </a:p>
      </dgm:t>
    </dgm:pt>
    <dgm:pt modelId="{6D7482C5-FFE1-486D-B65C-01DE02B89161}" type="parTrans" cxnId="{26C2E42D-C866-4554-93C1-180CCE2AF55A}">
      <dgm:prSet/>
      <dgm:spPr/>
    </dgm:pt>
    <dgm:pt modelId="{37996891-4DCD-468A-A25C-6C5D2A340186}" type="sibTrans" cxnId="{26C2E42D-C866-4554-93C1-180CCE2AF55A}">
      <dgm:prSet/>
      <dgm:spPr/>
    </dgm:pt>
    <dgm:pt modelId="{C1F9602D-E0C6-44B3-B020-B3C7A708C2B2}" type="pres">
      <dgm:prSet presAssocID="{5924E89C-9FC5-4270-9DD0-1277AAEB3E5D}" presName="linear" presStyleCnt="0">
        <dgm:presLayoutVars>
          <dgm:animLvl val="lvl"/>
          <dgm:resizeHandles val="exact"/>
        </dgm:presLayoutVars>
      </dgm:prSet>
      <dgm:spPr/>
    </dgm:pt>
    <dgm:pt modelId="{51DBD91F-995E-4C6F-B2DC-A2ABD1835039}" type="pres">
      <dgm:prSet presAssocID="{71714251-BD56-4DA2-8835-287461C3771C}" presName="parentText" presStyleLbl="node1" presStyleIdx="0" presStyleCnt="8">
        <dgm:presLayoutVars>
          <dgm:chMax val="0"/>
          <dgm:bulletEnabled val="1"/>
        </dgm:presLayoutVars>
      </dgm:prSet>
      <dgm:spPr/>
    </dgm:pt>
    <dgm:pt modelId="{9D5A0D9D-8B95-4782-A163-E1C1C9C05AF2}" type="pres">
      <dgm:prSet presAssocID="{391DACE9-5D4A-407B-B042-2CB95D9B2E78}" presName="spacer" presStyleCnt="0"/>
      <dgm:spPr/>
    </dgm:pt>
    <dgm:pt modelId="{96B75DF9-1175-42D2-9FFE-B7F308CF1442}" type="pres">
      <dgm:prSet presAssocID="{49EFA04D-D850-4D1D-BDE5-D15C3DABC9E7}" presName="parentText" presStyleLbl="node1" presStyleIdx="1" presStyleCnt="8">
        <dgm:presLayoutVars>
          <dgm:chMax val="0"/>
          <dgm:bulletEnabled val="1"/>
        </dgm:presLayoutVars>
      </dgm:prSet>
      <dgm:spPr/>
    </dgm:pt>
    <dgm:pt modelId="{67ADE7C2-CD83-4C41-B78E-F208C7CD73FF}" type="pres">
      <dgm:prSet presAssocID="{D6B4003D-4A93-45CC-A802-B4F7346186D1}" presName="spacer" presStyleCnt="0"/>
      <dgm:spPr/>
    </dgm:pt>
    <dgm:pt modelId="{7E6CC444-5C55-45BD-B1CF-3FF863CB77EC}" type="pres">
      <dgm:prSet presAssocID="{599F9F5A-9AF3-4E43-8FB8-7508CC19E147}" presName="parentText" presStyleLbl="node1" presStyleIdx="2" presStyleCnt="8">
        <dgm:presLayoutVars>
          <dgm:chMax val="0"/>
          <dgm:bulletEnabled val="1"/>
        </dgm:presLayoutVars>
      </dgm:prSet>
      <dgm:spPr/>
    </dgm:pt>
    <dgm:pt modelId="{6CAF9CDA-0886-45C2-AA3C-4B2A516D038F}" type="pres">
      <dgm:prSet presAssocID="{37996891-4DCD-468A-A25C-6C5D2A340186}" presName="spacer" presStyleCnt="0"/>
      <dgm:spPr/>
    </dgm:pt>
    <dgm:pt modelId="{951AC34E-7B3E-4683-A9AF-37E8CB80A74D}" type="pres">
      <dgm:prSet presAssocID="{1B0F0985-ADF6-419A-960B-34D9D081883A}" presName="parentText" presStyleLbl="node1" presStyleIdx="3" presStyleCnt="8">
        <dgm:presLayoutVars>
          <dgm:chMax val="0"/>
          <dgm:bulletEnabled val="1"/>
        </dgm:presLayoutVars>
      </dgm:prSet>
      <dgm:spPr/>
    </dgm:pt>
    <dgm:pt modelId="{502763D0-F79A-4F54-AF39-79E31320F1A7}" type="pres">
      <dgm:prSet presAssocID="{ED438E00-CF2E-48CC-B878-54D826DA5AE0}" presName="spacer" presStyleCnt="0"/>
      <dgm:spPr/>
    </dgm:pt>
    <dgm:pt modelId="{E269D324-9B11-4D76-91C8-949145AF1A60}" type="pres">
      <dgm:prSet presAssocID="{B369A497-7CD1-4C6B-8A86-909E88A34A96}" presName="parentText" presStyleLbl="node1" presStyleIdx="4" presStyleCnt="8">
        <dgm:presLayoutVars>
          <dgm:chMax val="0"/>
          <dgm:bulletEnabled val="1"/>
        </dgm:presLayoutVars>
      </dgm:prSet>
      <dgm:spPr/>
    </dgm:pt>
    <dgm:pt modelId="{2695BA7C-E58C-4334-81D1-925E2CFE9A61}" type="pres">
      <dgm:prSet presAssocID="{8590D73A-F383-4283-92B1-CFB9C9BC0710}" presName="spacer" presStyleCnt="0"/>
      <dgm:spPr/>
    </dgm:pt>
    <dgm:pt modelId="{491A9C95-21D7-4EB1-AAFB-AEC498D9C90C}" type="pres">
      <dgm:prSet presAssocID="{78A53D79-3339-485D-8328-66F1F1F93ACF}" presName="parentText" presStyleLbl="node1" presStyleIdx="5" presStyleCnt="8">
        <dgm:presLayoutVars>
          <dgm:chMax val="0"/>
          <dgm:bulletEnabled val="1"/>
        </dgm:presLayoutVars>
      </dgm:prSet>
      <dgm:spPr/>
    </dgm:pt>
    <dgm:pt modelId="{38FF9949-48FA-4F47-89BB-A99CCFA651E0}" type="pres">
      <dgm:prSet presAssocID="{57E1DE40-8BF1-47E7-933C-C109B7B9A615}" presName="spacer" presStyleCnt="0"/>
      <dgm:spPr/>
    </dgm:pt>
    <dgm:pt modelId="{C4D65655-F824-44AB-9D58-6D2439BBE6F6}" type="pres">
      <dgm:prSet presAssocID="{545CBBBA-DF41-4763-8F29-9842CDB33264}" presName="parentText" presStyleLbl="node1" presStyleIdx="6" presStyleCnt="8">
        <dgm:presLayoutVars>
          <dgm:chMax val="0"/>
          <dgm:bulletEnabled val="1"/>
        </dgm:presLayoutVars>
      </dgm:prSet>
      <dgm:spPr/>
    </dgm:pt>
    <dgm:pt modelId="{86FA8BF5-1255-4687-8E28-85A57BAC1092}" type="pres">
      <dgm:prSet presAssocID="{B9D74BD9-2854-44BD-9A8D-7F5685039BF0}" presName="spacer" presStyleCnt="0"/>
      <dgm:spPr/>
    </dgm:pt>
    <dgm:pt modelId="{6F333A8B-D7E8-4473-8AC1-5E97CA1BDFAB}" type="pres">
      <dgm:prSet presAssocID="{FD8063C9-167D-424F-947B-C5EB4CAE7EDB}" presName="parentText" presStyleLbl="node1" presStyleIdx="7" presStyleCnt="8">
        <dgm:presLayoutVars>
          <dgm:chMax val="0"/>
          <dgm:bulletEnabled val="1"/>
        </dgm:presLayoutVars>
      </dgm:prSet>
      <dgm:spPr/>
    </dgm:pt>
  </dgm:ptLst>
  <dgm:cxnLst>
    <dgm:cxn modelId="{6F94DF17-F353-4FC3-8D09-0582CF6681EF}" type="presOf" srcId="{49EFA04D-D850-4D1D-BDE5-D15C3DABC9E7}" destId="{96B75DF9-1175-42D2-9FFE-B7F308CF1442}" srcOrd="0" destOrd="0" presId="urn:microsoft.com/office/officeart/2005/8/layout/vList2"/>
    <dgm:cxn modelId="{69CDD71F-88A6-4912-8E81-41B1CF41C50F}" srcId="{5924E89C-9FC5-4270-9DD0-1277AAEB3E5D}" destId="{FD8063C9-167D-424F-947B-C5EB4CAE7EDB}" srcOrd="7" destOrd="0" parTransId="{7EEE476D-7D07-4A0D-8B91-A53794908E04}" sibTransId="{D398BD2E-53AD-40AF-B977-2530C6BFEE9D}"/>
    <dgm:cxn modelId="{22273B25-B10E-4FC6-82CC-1197007E2A97}" srcId="{5924E89C-9FC5-4270-9DD0-1277AAEB3E5D}" destId="{545CBBBA-DF41-4763-8F29-9842CDB33264}" srcOrd="6" destOrd="0" parTransId="{F830544C-5B67-40B6-8FC6-7201ECFBC755}" sibTransId="{B9D74BD9-2854-44BD-9A8D-7F5685039BF0}"/>
    <dgm:cxn modelId="{26C2E42D-C866-4554-93C1-180CCE2AF55A}" srcId="{5924E89C-9FC5-4270-9DD0-1277AAEB3E5D}" destId="{599F9F5A-9AF3-4E43-8FB8-7508CC19E147}" srcOrd="2" destOrd="0" parTransId="{6D7482C5-FFE1-486D-B65C-01DE02B89161}" sibTransId="{37996891-4DCD-468A-A25C-6C5D2A340186}"/>
    <dgm:cxn modelId="{9CC14C38-B129-4143-9B93-F5E93C0C19B0}" type="presOf" srcId="{B369A497-7CD1-4C6B-8A86-909E88A34A96}" destId="{E269D324-9B11-4D76-91C8-949145AF1A60}" srcOrd="0" destOrd="0" presId="urn:microsoft.com/office/officeart/2005/8/layout/vList2"/>
    <dgm:cxn modelId="{1D329F5F-19B5-4EE1-A749-47B752AEC4FA}" type="presOf" srcId="{545CBBBA-DF41-4763-8F29-9842CDB33264}" destId="{C4D65655-F824-44AB-9D58-6D2439BBE6F6}" srcOrd="0" destOrd="0" presId="urn:microsoft.com/office/officeart/2005/8/layout/vList2"/>
    <dgm:cxn modelId="{803E5451-1ECA-4057-A8C7-0FFEE93D2EFC}" srcId="{5924E89C-9FC5-4270-9DD0-1277AAEB3E5D}" destId="{B369A497-7CD1-4C6B-8A86-909E88A34A96}" srcOrd="4" destOrd="0" parTransId="{2F7939CE-9800-42E1-AE7A-29608857F474}" sibTransId="{8590D73A-F383-4283-92B1-CFB9C9BC0710}"/>
    <dgm:cxn modelId="{A10C5F85-E7D9-46F5-8C68-B9228C09DFB6}" srcId="{5924E89C-9FC5-4270-9DD0-1277AAEB3E5D}" destId="{49EFA04D-D850-4D1D-BDE5-D15C3DABC9E7}" srcOrd="1" destOrd="0" parTransId="{A6E8ABE7-861A-4ABB-8081-BB36F5999AB6}" sibTransId="{D6B4003D-4A93-45CC-A802-B4F7346186D1}"/>
    <dgm:cxn modelId="{166A7D89-FE74-4FBB-8277-71C216AA30E0}" type="presOf" srcId="{FD8063C9-167D-424F-947B-C5EB4CAE7EDB}" destId="{6F333A8B-D7E8-4473-8AC1-5E97CA1BDFAB}" srcOrd="0" destOrd="0" presId="urn:microsoft.com/office/officeart/2005/8/layout/vList2"/>
    <dgm:cxn modelId="{32AF0E90-B5DB-4903-936E-3B0F102F28CD}" type="presOf" srcId="{78A53D79-3339-485D-8328-66F1F1F93ACF}" destId="{491A9C95-21D7-4EB1-AAFB-AEC498D9C90C}" srcOrd="0" destOrd="0" presId="urn:microsoft.com/office/officeart/2005/8/layout/vList2"/>
    <dgm:cxn modelId="{49E511A2-D50A-4312-9EEF-414FD63E01BD}" type="presOf" srcId="{1B0F0985-ADF6-419A-960B-34D9D081883A}" destId="{951AC34E-7B3E-4683-A9AF-37E8CB80A74D}" srcOrd="0" destOrd="0" presId="urn:microsoft.com/office/officeart/2005/8/layout/vList2"/>
    <dgm:cxn modelId="{653687C1-9F8B-42EA-A291-D0E564BDB21C}" type="presOf" srcId="{5924E89C-9FC5-4270-9DD0-1277AAEB3E5D}" destId="{C1F9602D-E0C6-44B3-B020-B3C7A708C2B2}" srcOrd="0" destOrd="0" presId="urn:microsoft.com/office/officeart/2005/8/layout/vList2"/>
    <dgm:cxn modelId="{181442C9-EF31-4691-A9D7-CAAE0066B457}" srcId="{5924E89C-9FC5-4270-9DD0-1277AAEB3E5D}" destId="{1B0F0985-ADF6-419A-960B-34D9D081883A}" srcOrd="3" destOrd="0" parTransId="{2B1AF920-DFC2-4972-8733-856BF9B925CD}" sibTransId="{ED438E00-CF2E-48CC-B878-54D826DA5AE0}"/>
    <dgm:cxn modelId="{896BDCCC-D49A-4E09-ADF9-CB8ACF55DA3C}" type="presOf" srcId="{71714251-BD56-4DA2-8835-287461C3771C}" destId="{51DBD91F-995E-4C6F-B2DC-A2ABD1835039}" srcOrd="0" destOrd="0" presId="urn:microsoft.com/office/officeart/2005/8/layout/vList2"/>
    <dgm:cxn modelId="{C183C4D4-5BF8-41E9-82B6-84F2C8B28B25}" type="presOf" srcId="{599F9F5A-9AF3-4E43-8FB8-7508CC19E147}" destId="{7E6CC444-5C55-45BD-B1CF-3FF863CB77EC}" srcOrd="0" destOrd="0" presId="urn:microsoft.com/office/officeart/2005/8/layout/vList2"/>
    <dgm:cxn modelId="{C781A0D7-B8C8-4C28-9E80-347AFFEC041D}" srcId="{5924E89C-9FC5-4270-9DD0-1277AAEB3E5D}" destId="{78A53D79-3339-485D-8328-66F1F1F93ACF}" srcOrd="5" destOrd="0" parTransId="{A3B14901-2608-4812-9220-BFF07D2CCDE5}" sibTransId="{57E1DE40-8BF1-47E7-933C-C109B7B9A615}"/>
    <dgm:cxn modelId="{6A2336E7-A175-49D1-A359-776CA5F3D0C5}" srcId="{5924E89C-9FC5-4270-9DD0-1277AAEB3E5D}" destId="{71714251-BD56-4DA2-8835-287461C3771C}" srcOrd="0" destOrd="0" parTransId="{F2377CCF-169D-4AA3-AB85-5DC3AAD8555D}" sibTransId="{391DACE9-5D4A-407B-B042-2CB95D9B2E78}"/>
    <dgm:cxn modelId="{28B7E170-9C10-42D2-8F97-3A66D6EA38FC}" type="presParOf" srcId="{C1F9602D-E0C6-44B3-B020-B3C7A708C2B2}" destId="{51DBD91F-995E-4C6F-B2DC-A2ABD1835039}" srcOrd="0" destOrd="0" presId="urn:microsoft.com/office/officeart/2005/8/layout/vList2"/>
    <dgm:cxn modelId="{63457C68-DEC7-4C30-841F-20D2CFDAAB9E}" type="presParOf" srcId="{C1F9602D-E0C6-44B3-B020-B3C7A708C2B2}" destId="{9D5A0D9D-8B95-4782-A163-E1C1C9C05AF2}" srcOrd="1" destOrd="0" presId="urn:microsoft.com/office/officeart/2005/8/layout/vList2"/>
    <dgm:cxn modelId="{0C67C707-3E75-4829-A0C7-17244778CDD9}" type="presParOf" srcId="{C1F9602D-E0C6-44B3-B020-B3C7A708C2B2}" destId="{96B75DF9-1175-42D2-9FFE-B7F308CF1442}" srcOrd="2" destOrd="0" presId="urn:microsoft.com/office/officeart/2005/8/layout/vList2"/>
    <dgm:cxn modelId="{B76885F2-AF9C-4B20-96D2-2809465371C4}" type="presParOf" srcId="{C1F9602D-E0C6-44B3-B020-B3C7A708C2B2}" destId="{67ADE7C2-CD83-4C41-B78E-F208C7CD73FF}" srcOrd="3" destOrd="0" presId="urn:microsoft.com/office/officeart/2005/8/layout/vList2"/>
    <dgm:cxn modelId="{50AA9398-6933-4280-979E-9D34BFD3F8B9}" type="presParOf" srcId="{C1F9602D-E0C6-44B3-B020-B3C7A708C2B2}" destId="{7E6CC444-5C55-45BD-B1CF-3FF863CB77EC}" srcOrd="4" destOrd="0" presId="urn:microsoft.com/office/officeart/2005/8/layout/vList2"/>
    <dgm:cxn modelId="{C9C52174-4183-4E3D-A1E8-32CB2439E8A6}" type="presParOf" srcId="{C1F9602D-E0C6-44B3-B020-B3C7A708C2B2}" destId="{6CAF9CDA-0886-45C2-AA3C-4B2A516D038F}" srcOrd="5" destOrd="0" presId="urn:microsoft.com/office/officeart/2005/8/layout/vList2"/>
    <dgm:cxn modelId="{83E7F427-4088-4D65-93D6-B669EE3738F5}" type="presParOf" srcId="{C1F9602D-E0C6-44B3-B020-B3C7A708C2B2}" destId="{951AC34E-7B3E-4683-A9AF-37E8CB80A74D}" srcOrd="6" destOrd="0" presId="urn:microsoft.com/office/officeart/2005/8/layout/vList2"/>
    <dgm:cxn modelId="{CA113F96-660C-464A-B1BD-D68F344D684B}" type="presParOf" srcId="{C1F9602D-E0C6-44B3-B020-B3C7A708C2B2}" destId="{502763D0-F79A-4F54-AF39-79E31320F1A7}" srcOrd="7" destOrd="0" presId="urn:microsoft.com/office/officeart/2005/8/layout/vList2"/>
    <dgm:cxn modelId="{DC1D4C25-D026-402C-AC32-18E99692C9DA}" type="presParOf" srcId="{C1F9602D-E0C6-44B3-B020-B3C7A708C2B2}" destId="{E269D324-9B11-4D76-91C8-949145AF1A60}" srcOrd="8" destOrd="0" presId="urn:microsoft.com/office/officeart/2005/8/layout/vList2"/>
    <dgm:cxn modelId="{6ACE23A2-6A6E-44F1-ADBA-4B8DD7871F1A}" type="presParOf" srcId="{C1F9602D-E0C6-44B3-B020-B3C7A708C2B2}" destId="{2695BA7C-E58C-4334-81D1-925E2CFE9A61}" srcOrd="9" destOrd="0" presId="urn:microsoft.com/office/officeart/2005/8/layout/vList2"/>
    <dgm:cxn modelId="{260F77A3-722E-4C32-8A86-B52B7662B8FA}" type="presParOf" srcId="{C1F9602D-E0C6-44B3-B020-B3C7A708C2B2}" destId="{491A9C95-21D7-4EB1-AAFB-AEC498D9C90C}" srcOrd="10" destOrd="0" presId="urn:microsoft.com/office/officeart/2005/8/layout/vList2"/>
    <dgm:cxn modelId="{87D5E82E-76F5-4FD6-9922-A5A1AD68E66B}" type="presParOf" srcId="{C1F9602D-E0C6-44B3-B020-B3C7A708C2B2}" destId="{38FF9949-48FA-4F47-89BB-A99CCFA651E0}" srcOrd="11" destOrd="0" presId="urn:microsoft.com/office/officeart/2005/8/layout/vList2"/>
    <dgm:cxn modelId="{5829C54C-586B-4DC1-8472-9D5C4586E54C}" type="presParOf" srcId="{C1F9602D-E0C6-44B3-B020-B3C7A708C2B2}" destId="{C4D65655-F824-44AB-9D58-6D2439BBE6F6}" srcOrd="12" destOrd="0" presId="urn:microsoft.com/office/officeart/2005/8/layout/vList2"/>
    <dgm:cxn modelId="{B26841F3-66B1-43E8-B5A5-0DF0F93130FD}" type="presParOf" srcId="{C1F9602D-E0C6-44B3-B020-B3C7A708C2B2}" destId="{86FA8BF5-1255-4687-8E28-85A57BAC1092}" srcOrd="13" destOrd="0" presId="urn:microsoft.com/office/officeart/2005/8/layout/vList2"/>
    <dgm:cxn modelId="{A280BA4E-1862-448D-AD08-14EE9B175F0B}" type="presParOf" srcId="{C1F9602D-E0C6-44B3-B020-B3C7A708C2B2}" destId="{6F333A8B-D7E8-4473-8AC1-5E97CA1BDFAB}"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24E89C-9FC5-4270-9DD0-1277AAEB3E5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1714251-BD56-4DA2-8835-287461C3771C}">
      <dgm:prSet custT="1"/>
      <dgm:spPr/>
      <dgm:t>
        <a:bodyPr/>
        <a:lstStyle/>
        <a:p>
          <a:pPr rtl="0"/>
          <a:endParaRPr lang="en-US" sz="1400" dirty="0"/>
        </a:p>
        <a:p>
          <a:pPr rtl="0"/>
          <a:r>
            <a:rPr lang="en-US" sz="1400" dirty="0"/>
            <a:t>Choose Necessary Software tools</a:t>
          </a:r>
        </a:p>
        <a:p>
          <a:pPr rtl="0"/>
          <a:endParaRPr lang="en-US" sz="1400" dirty="0"/>
        </a:p>
      </dgm:t>
    </dgm:pt>
    <dgm:pt modelId="{F2377CCF-169D-4AA3-AB85-5DC3AAD8555D}" type="parTrans" cxnId="{6A2336E7-A175-49D1-A359-776CA5F3D0C5}">
      <dgm:prSet/>
      <dgm:spPr/>
      <dgm:t>
        <a:bodyPr/>
        <a:lstStyle/>
        <a:p>
          <a:endParaRPr lang="en-US" sz="2400"/>
        </a:p>
      </dgm:t>
    </dgm:pt>
    <dgm:pt modelId="{391DACE9-5D4A-407B-B042-2CB95D9B2E78}" type="sibTrans" cxnId="{6A2336E7-A175-49D1-A359-776CA5F3D0C5}">
      <dgm:prSet/>
      <dgm:spPr/>
      <dgm:t>
        <a:bodyPr/>
        <a:lstStyle/>
        <a:p>
          <a:endParaRPr lang="en-US" sz="2400"/>
        </a:p>
      </dgm:t>
    </dgm:pt>
    <dgm:pt modelId="{49EFA04D-D850-4D1D-BDE5-D15C3DABC9E7}">
      <dgm:prSet custT="1"/>
      <dgm:spPr/>
      <dgm:t>
        <a:bodyPr/>
        <a:lstStyle/>
        <a:p>
          <a:pPr rtl="0"/>
          <a:r>
            <a:rPr lang="en-US" sz="1400" dirty="0"/>
            <a:t>Set up Sensor Code for each sensor</a:t>
          </a:r>
        </a:p>
      </dgm:t>
    </dgm:pt>
    <dgm:pt modelId="{A6E8ABE7-861A-4ABB-8081-BB36F5999AB6}" type="parTrans" cxnId="{A10C5F85-E7D9-46F5-8C68-B9228C09DFB6}">
      <dgm:prSet/>
      <dgm:spPr/>
      <dgm:t>
        <a:bodyPr/>
        <a:lstStyle/>
        <a:p>
          <a:endParaRPr lang="en-US" sz="2400"/>
        </a:p>
      </dgm:t>
    </dgm:pt>
    <dgm:pt modelId="{D6B4003D-4A93-45CC-A802-B4F7346186D1}" type="sibTrans" cxnId="{A10C5F85-E7D9-46F5-8C68-B9228C09DFB6}">
      <dgm:prSet/>
      <dgm:spPr/>
      <dgm:t>
        <a:bodyPr/>
        <a:lstStyle/>
        <a:p>
          <a:endParaRPr lang="en-US" sz="2400"/>
        </a:p>
      </dgm:t>
    </dgm:pt>
    <dgm:pt modelId="{1B0F0985-ADF6-419A-960B-34D9D081883A}">
      <dgm:prSet custT="1"/>
      <dgm:spPr/>
      <dgm:t>
        <a:bodyPr/>
        <a:lstStyle/>
        <a:p>
          <a:pPr rtl="0"/>
          <a:r>
            <a:rPr lang="en-US" sz="1400" dirty="0"/>
            <a:t>Develop</a:t>
          </a:r>
          <a:r>
            <a:rPr lang="en-US" sz="1400" baseline="0" dirty="0"/>
            <a:t> Bluetooth Communication</a:t>
          </a:r>
          <a:endParaRPr lang="en-US" sz="1400" dirty="0">
            <a:latin typeface="Trebuchet MS" panose="020B0603020202020204"/>
          </a:endParaRPr>
        </a:p>
      </dgm:t>
    </dgm:pt>
    <dgm:pt modelId="{2B1AF920-DFC2-4972-8733-856BF9B925CD}" type="parTrans" cxnId="{181442C9-EF31-4691-A9D7-CAAE0066B457}">
      <dgm:prSet/>
      <dgm:spPr/>
      <dgm:t>
        <a:bodyPr/>
        <a:lstStyle/>
        <a:p>
          <a:endParaRPr lang="en-US" sz="2400"/>
        </a:p>
      </dgm:t>
    </dgm:pt>
    <dgm:pt modelId="{ED438E00-CF2E-48CC-B878-54D826DA5AE0}" type="sibTrans" cxnId="{181442C9-EF31-4691-A9D7-CAAE0066B457}">
      <dgm:prSet/>
      <dgm:spPr/>
      <dgm:t>
        <a:bodyPr/>
        <a:lstStyle/>
        <a:p>
          <a:endParaRPr lang="en-US" sz="2400"/>
        </a:p>
      </dgm:t>
    </dgm:pt>
    <dgm:pt modelId="{78A53D79-3339-485D-8328-66F1F1F93ACF}">
      <dgm:prSet custT="1"/>
      <dgm:spPr/>
      <dgm:t>
        <a:bodyPr/>
        <a:lstStyle/>
        <a:p>
          <a:r>
            <a:rPr lang="en-US" sz="1400" dirty="0"/>
            <a:t>User Testing</a:t>
          </a:r>
        </a:p>
      </dgm:t>
    </dgm:pt>
    <dgm:pt modelId="{A3B14901-2608-4812-9220-BFF07D2CCDE5}" type="parTrans" cxnId="{C781A0D7-B8C8-4C28-9E80-347AFFEC041D}">
      <dgm:prSet/>
      <dgm:spPr/>
      <dgm:t>
        <a:bodyPr/>
        <a:lstStyle/>
        <a:p>
          <a:endParaRPr lang="en-US" sz="2400"/>
        </a:p>
      </dgm:t>
    </dgm:pt>
    <dgm:pt modelId="{57E1DE40-8BF1-47E7-933C-C109B7B9A615}" type="sibTrans" cxnId="{C781A0D7-B8C8-4C28-9E80-347AFFEC041D}">
      <dgm:prSet/>
      <dgm:spPr/>
      <dgm:t>
        <a:bodyPr/>
        <a:lstStyle/>
        <a:p>
          <a:endParaRPr lang="en-US" sz="2400"/>
        </a:p>
      </dgm:t>
    </dgm:pt>
    <dgm:pt modelId="{B369A497-7CD1-4C6B-8A86-909E88A34A96}">
      <dgm:prSet phldr="0" custT="1"/>
      <dgm:spPr/>
      <dgm:t>
        <a:bodyPr/>
        <a:lstStyle/>
        <a:p>
          <a:r>
            <a:rPr lang="en-US" sz="1400" dirty="0"/>
            <a:t>Integration &amp; Unit Testing</a:t>
          </a:r>
        </a:p>
      </dgm:t>
    </dgm:pt>
    <dgm:pt modelId="{2F7939CE-9800-42E1-AE7A-29608857F474}" type="parTrans" cxnId="{803E5451-1ECA-4057-A8C7-0FFEE93D2EFC}">
      <dgm:prSet/>
      <dgm:spPr/>
      <dgm:t>
        <a:bodyPr/>
        <a:lstStyle/>
        <a:p>
          <a:endParaRPr lang="en-US" sz="2400"/>
        </a:p>
      </dgm:t>
    </dgm:pt>
    <dgm:pt modelId="{8590D73A-F383-4283-92B1-CFB9C9BC0710}" type="sibTrans" cxnId="{803E5451-1ECA-4057-A8C7-0FFEE93D2EFC}">
      <dgm:prSet/>
      <dgm:spPr/>
      <dgm:t>
        <a:bodyPr/>
        <a:lstStyle/>
        <a:p>
          <a:endParaRPr lang="en-US" sz="2400"/>
        </a:p>
      </dgm:t>
    </dgm:pt>
    <dgm:pt modelId="{599F9F5A-9AF3-4E43-8FB8-7508CC19E147}">
      <dgm:prSet custT="1"/>
      <dgm:spPr/>
      <dgm:t>
        <a:bodyPr/>
        <a:lstStyle/>
        <a:p>
          <a:pPr rtl="0"/>
          <a:r>
            <a:rPr lang="en-US" sz="1400" dirty="0"/>
            <a:t>Develop</a:t>
          </a:r>
          <a:r>
            <a:rPr lang="en-US" sz="1400" baseline="0" dirty="0"/>
            <a:t> IOS Application</a:t>
          </a:r>
          <a:endParaRPr lang="en-US" sz="1400" dirty="0"/>
        </a:p>
      </dgm:t>
    </dgm:pt>
    <dgm:pt modelId="{6D7482C5-FFE1-486D-B65C-01DE02B89161}" type="parTrans" cxnId="{26C2E42D-C866-4554-93C1-180CCE2AF55A}">
      <dgm:prSet/>
      <dgm:spPr/>
      <dgm:t>
        <a:bodyPr/>
        <a:lstStyle/>
        <a:p>
          <a:endParaRPr lang="en-US" sz="2400"/>
        </a:p>
      </dgm:t>
    </dgm:pt>
    <dgm:pt modelId="{37996891-4DCD-468A-A25C-6C5D2A340186}" type="sibTrans" cxnId="{26C2E42D-C866-4554-93C1-180CCE2AF55A}">
      <dgm:prSet/>
      <dgm:spPr/>
      <dgm:t>
        <a:bodyPr/>
        <a:lstStyle/>
        <a:p>
          <a:endParaRPr lang="en-US" sz="2400"/>
        </a:p>
      </dgm:t>
    </dgm:pt>
    <dgm:pt modelId="{C1F9602D-E0C6-44B3-B020-B3C7A708C2B2}" type="pres">
      <dgm:prSet presAssocID="{5924E89C-9FC5-4270-9DD0-1277AAEB3E5D}" presName="linear" presStyleCnt="0">
        <dgm:presLayoutVars>
          <dgm:animLvl val="lvl"/>
          <dgm:resizeHandles val="exact"/>
        </dgm:presLayoutVars>
      </dgm:prSet>
      <dgm:spPr/>
    </dgm:pt>
    <dgm:pt modelId="{51DBD91F-995E-4C6F-B2DC-A2ABD1835039}" type="pres">
      <dgm:prSet presAssocID="{71714251-BD56-4DA2-8835-287461C3771C}" presName="parentText" presStyleLbl="node1" presStyleIdx="0" presStyleCnt="6" custLinFactNeighborX="-39">
        <dgm:presLayoutVars>
          <dgm:chMax val="0"/>
          <dgm:bulletEnabled val="1"/>
        </dgm:presLayoutVars>
      </dgm:prSet>
      <dgm:spPr/>
    </dgm:pt>
    <dgm:pt modelId="{9D5A0D9D-8B95-4782-A163-E1C1C9C05AF2}" type="pres">
      <dgm:prSet presAssocID="{391DACE9-5D4A-407B-B042-2CB95D9B2E78}" presName="spacer" presStyleCnt="0"/>
      <dgm:spPr/>
    </dgm:pt>
    <dgm:pt modelId="{96B75DF9-1175-42D2-9FFE-B7F308CF1442}" type="pres">
      <dgm:prSet presAssocID="{49EFA04D-D850-4D1D-BDE5-D15C3DABC9E7}" presName="parentText" presStyleLbl="node1" presStyleIdx="1" presStyleCnt="6">
        <dgm:presLayoutVars>
          <dgm:chMax val="0"/>
          <dgm:bulletEnabled val="1"/>
        </dgm:presLayoutVars>
      </dgm:prSet>
      <dgm:spPr/>
    </dgm:pt>
    <dgm:pt modelId="{67ADE7C2-CD83-4C41-B78E-F208C7CD73FF}" type="pres">
      <dgm:prSet presAssocID="{D6B4003D-4A93-45CC-A802-B4F7346186D1}" presName="spacer" presStyleCnt="0"/>
      <dgm:spPr/>
    </dgm:pt>
    <dgm:pt modelId="{7E6CC444-5C55-45BD-B1CF-3FF863CB77EC}" type="pres">
      <dgm:prSet presAssocID="{599F9F5A-9AF3-4E43-8FB8-7508CC19E147}" presName="parentText" presStyleLbl="node1" presStyleIdx="2" presStyleCnt="6">
        <dgm:presLayoutVars>
          <dgm:chMax val="0"/>
          <dgm:bulletEnabled val="1"/>
        </dgm:presLayoutVars>
      </dgm:prSet>
      <dgm:spPr/>
    </dgm:pt>
    <dgm:pt modelId="{6CAF9CDA-0886-45C2-AA3C-4B2A516D038F}" type="pres">
      <dgm:prSet presAssocID="{37996891-4DCD-468A-A25C-6C5D2A340186}" presName="spacer" presStyleCnt="0"/>
      <dgm:spPr/>
    </dgm:pt>
    <dgm:pt modelId="{951AC34E-7B3E-4683-A9AF-37E8CB80A74D}" type="pres">
      <dgm:prSet presAssocID="{1B0F0985-ADF6-419A-960B-34D9D081883A}" presName="parentText" presStyleLbl="node1" presStyleIdx="3" presStyleCnt="6">
        <dgm:presLayoutVars>
          <dgm:chMax val="0"/>
          <dgm:bulletEnabled val="1"/>
        </dgm:presLayoutVars>
      </dgm:prSet>
      <dgm:spPr/>
    </dgm:pt>
    <dgm:pt modelId="{502763D0-F79A-4F54-AF39-79E31320F1A7}" type="pres">
      <dgm:prSet presAssocID="{ED438E00-CF2E-48CC-B878-54D826DA5AE0}" presName="spacer" presStyleCnt="0"/>
      <dgm:spPr/>
    </dgm:pt>
    <dgm:pt modelId="{E269D324-9B11-4D76-91C8-949145AF1A60}" type="pres">
      <dgm:prSet presAssocID="{B369A497-7CD1-4C6B-8A86-909E88A34A96}" presName="parentText" presStyleLbl="node1" presStyleIdx="4" presStyleCnt="6">
        <dgm:presLayoutVars>
          <dgm:chMax val="0"/>
          <dgm:bulletEnabled val="1"/>
        </dgm:presLayoutVars>
      </dgm:prSet>
      <dgm:spPr/>
    </dgm:pt>
    <dgm:pt modelId="{2695BA7C-E58C-4334-81D1-925E2CFE9A61}" type="pres">
      <dgm:prSet presAssocID="{8590D73A-F383-4283-92B1-CFB9C9BC0710}" presName="spacer" presStyleCnt="0"/>
      <dgm:spPr/>
    </dgm:pt>
    <dgm:pt modelId="{491A9C95-21D7-4EB1-AAFB-AEC498D9C90C}" type="pres">
      <dgm:prSet presAssocID="{78A53D79-3339-485D-8328-66F1F1F93ACF}" presName="parentText" presStyleLbl="node1" presStyleIdx="5" presStyleCnt="6">
        <dgm:presLayoutVars>
          <dgm:chMax val="0"/>
          <dgm:bulletEnabled val="1"/>
        </dgm:presLayoutVars>
      </dgm:prSet>
      <dgm:spPr/>
    </dgm:pt>
  </dgm:ptLst>
  <dgm:cxnLst>
    <dgm:cxn modelId="{6F94DF17-F353-4FC3-8D09-0582CF6681EF}" type="presOf" srcId="{49EFA04D-D850-4D1D-BDE5-D15C3DABC9E7}" destId="{96B75DF9-1175-42D2-9FFE-B7F308CF1442}" srcOrd="0" destOrd="0" presId="urn:microsoft.com/office/officeart/2005/8/layout/vList2"/>
    <dgm:cxn modelId="{26C2E42D-C866-4554-93C1-180CCE2AF55A}" srcId="{5924E89C-9FC5-4270-9DD0-1277AAEB3E5D}" destId="{599F9F5A-9AF3-4E43-8FB8-7508CC19E147}" srcOrd="2" destOrd="0" parTransId="{6D7482C5-FFE1-486D-B65C-01DE02B89161}" sibTransId="{37996891-4DCD-468A-A25C-6C5D2A340186}"/>
    <dgm:cxn modelId="{9CC14C38-B129-4143-9B93-F5E93C0C19B0}" type="presOf" srcId="{B369A497-7CD1-4C6B-8A86-909E88A34A96}" destId="{E269D324-9B11-4D76-91C8-949145AF1A60}" srcOrd="0" destOrd="0" presId="urn:microsoft.com/office/officeart/2005/8/layout/vList2"/>
    <dgm:cxn modelId="{803E5451-1ECA-4057-A8C7-0FFEE93D2EFC}" srcId="{5924E89C-9FC5-4270-9DD0-1277AAEB3E5D}" destId="{B369A497-7CD1-4C6B-8A86-909E88A34A96}" srcOrd="4" destOrd="0" parTransId="{2F7939CE-9800-42E1-AE7A-29608857F474}" sibTransId="{8590D73A-F383-4283-92B1-CFB9C9BC0710}"/>
    <dgm:cxn modelId="{A10C5F85-E7D9-46F5-8C68-B9228C09DFB6}" srcId="{5924E89C-9FC5-4270-9DD0-1277AAEB3E5D}" destId="{49EFA04D-D850-4D1D-BDE5-D15C3DABC9E7}" srcOrd="1" destOrd="0" parTransId="{A6E8ABE7-861A-4ABB-8081-BB36F5999AB6}" sibTransId="{D6B4003D-4A93-45CC-A802-B4F7346186D1}"/>
    <dgm:cxn modelId="{32AF0E90-B5DB-4903-936E-3B0F102F28CD}" type="presOf" srcId="{78A53D79-3339-485D-8328-66F1F1F93ACF}" destId="{491A9C95-21D7-4EB1-AAFB-AEC498D9C90C}" srcOrd="0" destOrd="0" presId="urn:microsoft.com/office/officeart/2005/8/layout/vList2"/>
    <dgm:cxn modelId="{49E511A2-D50A-4312-9EEF-414FD63E01BD}" type="presOf" srcId="{1B0F0985-ADF6-419A-960B-34D9D081883A}" destId="{951AC34E-7B3E-4683-A9AF-37E8CB80A74D}" srcOrd="0" destOrd="0" presId="urn:microsoft.com/office/officeart/2005/8/layout/vList2"/>
    <dgm:cxn modelId="{653687C1-9F8B-42EA-A291-D0E564BDB21C}" type="presOf" srcId="{5924E89C-9FC5-4270-9DD0-1277AAEB3E5D}" destId="{C1F9602D-E0C6-44B3-B020-B3C7A708C2B2}" srcOrd="0" destOrd="0" presId="urn:microsoft.com/office/officeart/2005/8/layout/vList2"/>
    <dgm:cxn modelId="{181442C9-EF31-4691-A9D7-CAAE0066B457}" srcId="{5924E89C-9FC5-4270-9DD0-1277AAEB3E5D}" destId="{1B0F0985-ADF6-419A-960B-34D9D081883A}" srcOrd="3" destOrd="0" parTransId="{2B1AF920-DFC2-4972-8733-856BF9B925CD}" sibTransId="{ED438E00-CF2E-48CC-B878-54D826DA5AE0}"/>
    <dgm:cxn modelId="{896BDCCC-D49A-4E09-ADF9-CB8ACF55DA3C}" type="presOf" srcId="{71714251-BD56-4DA2-8835-287461C3771C}" destId="{51DBD91F-995E-4C6F-B2DC-A2ABD1835039}" srcOrd="0" destOrd="0" presId="urn:microsoft.com/office/officeart/2005/8/layout/vList2"/>
    <dgm:cxn modelId="{C183C4D4-5BF8-41E9-82B6-84F2C8B28B25}" type="presOf" srcId="{599F9F5A-9AF3-4E43-8FB8-7508CC19E147}" destId="{7E6CC444-5C55-45BD-B1CF-3FF863CB77EC}" srcOrd="0" destOrd="0" presId="urn:microsoft.com/office/officeart/2005/8/layout/vList2"/>
    <dgm:cxn modelId="{C781A0D7-B8C8-4C28-9E80-347AFFEC041D}" srcId="{5924E89C-9FC5-4270-9DD0-1277AAEB3E5D}" destId="{78A53D79-3339-485D-8328-66F1F1F93ACF}" srcOrd="5" destOrd="0" parTransId="{A3B14901-2608-4812-9220-BFF07D2CCDE5}" sibTransId="{57E1DE40-8BF1-47E7-933C-C109B7B9A615}"/>
    <dgm:cxn modelId="{6A2336E7-A175-49D1-A359-776CA5F3D0C5}" srcId="{5924E89C-9FC5-4270-9DD0-1277AAEB3E5D}" destId="{71714251-BD56-4DA2-8835-287461C3771C}" srcOrd="0" destOrd="0" parTransId="{F2377CCF-169D-4AA3-AB85-5DC3AAD8555D}" sibTransId="{391DACE9-5D4A-407B-B042-2CB95D9B2E78}"/>
    <dgm:cxn modelId="{28B7E170-9C10-42D2-8F97-3A66D6EA38FC}" type="presParOf" srcId="{C1F9602D-E0C6-44B3-B020-B3C7A708C2B2}" destId="{51DBD91F-995E-4C6F-B2DC-A2ABD1835039}" srcOrd="0" destOrd="0" presId="urn:microsoft.com/office/officeart/2005/8/layout/vList2"/>
    <dgm:cxn modelId="{63457C68-DEC7-4C30-841F-20D2CFDAAB9E}" type="presParOf" srcId="{C1F9602D-E0C6-44B3-B020-B3C7A708C2B2}" destId="{9D5A0D9D-8B95-4782-A163-E1C1C9C05AF2}" srcOrd="1" destOrd="0" presId="urn:microsoft.com/office/officeart/2005/8/layout/vList2"/>
    <dgm:cxn modelId="{0C67C707-3E75-4829-A0C7-17244778CDD9}" type="presParOf" srcId="{C1F9602D-E0C6-44B3-B020-B3C7A708C2B2}" destId="{96B75DF9-1175-42D2-9FFE-B7F308CF1442}" srcOrd="2" destOrd="0" presId="urn:microsoft.com/office/officeart/2005/8/layout/vList2"/>
    <dgm:cxn modelId="{B76885F2-AF9C-4B20-96D2-2809465371C4}" type="presParOf" srcId="{C1F9602D-E0C6-44B3-B020-B3C7A708C2B2}" destId="{67ADE7C2-CD83-4C41-B78E-F208C7CD73FF}" srcOrd="3" destOrd="0" presId="urn:microsoft.com/office/officeart/2005/8/layout/vList2"/>
    <dgm:cxn modelId="{50AA9398-6933-4280-979E-9D34BFD3F8B9}" type="presParOf" srcId="{C1F9602D-E0C6-44B3-B020-B3C7A708C2B2}" destId="{7E6CC444-5C55-45BD-B1CF-3FF863CB77EC}" srcOrd="4" destOrd="0" presId="urn:microsoft.com/office/officeart/2005/8/layout/vList2"/>
    <dgm:cxn modelId="{C9C52174-4183-4E3D-A1E8-32CB2439E8A6}" type="presParOf" srcId="{C1F9602D-E0C6-44B3-B020-B3C7A708C2B2}" destId="{6CAF9CDA-0886-45C2-AA3C-4B2A516D038F}" srcOrd="5" destOrd="0" presId="urn:microsoft.com/office/officeart/2005/8/layout/vList2"/>
    <dgm:cxn modelId="{83E7F427-4088-4D65-93D6-B669EE3738F5}" type="presParOf" srcId="{C1F9602D-E0C6-44B3-B020-B3C7A708C2B2}" destId="{951AC34E-7B3E-4683-A9AF-37E8CB80A74D}" srcOrd="6" destOrd="0" presId="urn:microsoft.com/office/officeart/2005/8/layout/vList2"/>
    <dgm:cxn modelId="{CA113F96-660C-464A-B1BD-D68F344D684B}" type="presParOf" srcId="{C1F9602D-E0C6-44B3-B020-B3C7A708C2B2}" destId="{502763D0-F79A-4F54-AF39-79E31320F1A7}" srcOrd="7" destOrd="0" presId="urn:microsoft.com/office/officeart/2005/8/layout/vList2"/>
    <dgm:cxn modelId="{DC1D4C25-D026-402C-AC32-18E99692C9DA}" type="presParOf" srcId="{C1F9602D-E0C6-44B3-B020-B3C7A708C2B2}" destId="{E269D324-9B11-4D76-91C8-949145AF1A60}" srcOrd="8" destOrd="0" presId="urn:microsoft.com/office/officeart/2005/8/layout/vList2"/>
    <dgm:cxn modelId="{6ACE23A2-6A6E-44F1-ADBA-4B8DD7871F1A}" type="presParOf" srcId="{C1F9602D-E0C6-44B3-B020-B3C7A708C2B2}" destId="{2695BA7C-E58C-4334-81D1-925E2CFE9A61}" srcOrd="9" destOrd="0" presId="urn:microsoft.com/office/officeart/2005/8/layout/vList2"/>
    <dgm:cxn modelId="{260F77A3-722E-4C32-8A86-B52B7662B8FA}" type="presParOf" srcId="{C1F9602D-E0C6-44B3-B020-B3C7A708C2B2}" destId="{491A9C95-21D7-4EB1-AAFB-AEC498D9C90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BD91F-995E-4C6F-B2DC-A2ABD1835039}">
      <dsp:nvSpPr>
        <dsp:cNvPr id="0" name=""/>
        <dsp:cNvSpPr/>
      </dsp:nvSpPr>
      <dsp:spPr>
        <a:xfrm>
          <a:off x="0" y="36323"/>
          <a:ext cx="4062462" cy="53235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Obtain mattresses</a:t>
          </a:r>
          <a:r>
            <a:rPr lang="en-US" sz="1400" kern="1200">
              <a:latin typeface="Trebuchet MS" panose="020B0603020202020204"/>
            </a:rPr>
            <a:t> (DONE-</a:t>
          </a:r>
          <a:r>
            <a:rPr lang="en-US" sz="1400" kern="1200" err="1">
              <a:latin typeface="Trebuchet MS" panose="020B0603020202020204"/>
            </a:rPr>
            <a:t>ish</a:t>
          </a:r>
          <a:r>
            <a:rPr lang="en-US" sz="1400" kern="1200">
              <a:latin typeface="Trebuchet MS" panose="020B0603020202020204"/>
            </a:rPr>
            <a:t>)</a:t>
          </a:r>
          <a:endParaRPr lang="en-US" sz="1400" kern="1200"/>
        </a:p>
      </dsp:txBody>
      <dsp:txXfrm>
        <a:off x="25987" y="62310"/>
        <a:ext cx="4010488" cy="480376"/>
      </dsp:txXfrm>
    </dsp:sp>
    <dsp:sp modelId="{96B75DF9-1175-42D2-9FFE-B7F308CF1442}">
      <dsp:nvSpPr>
        <dsp:cNvPr id="0" name=""/>
        <dsp:cNvSpPr/>
      </dsp:nvSpPr>
      <dsp:spPr>
        <a:xfrm>
          <a:off x="0" y="608993"/>
          <a:ext cx="4062462" cy="532350"/>
        </a:xfrm>
        <a:prstGeom prst="roundRect">
          <a:avLst/>
        </a:prstGeom>
        <a:solidFill>
          <a:schemeClr val="accent2">
            <a:hueOff val="-387493"/>
            <a:satOff val="-237"/>
            <a:lumOff val="92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latin typeface="Trebuchet MS" panose="020B0603020202020204"/>
            </a:rPr>
            <a:t>Have</a:t>
          </a:r>
          <a:r>
            <a:rPr lang="en-US" sz="1400" kern="1200"/>
            <a:t> a layout of all circuits to be used</a:t>
          </a:r>
          <a:r>
            <a:rPr lang="en-US" sz="1400" kern="1200">
              <a:latin typeface="Trebuchet MS" panose="020B0603020202020204"/>
            </a:rPr>
            <a:t> (halfway:) done by 9/15 )</a:t>
          </a:r>
          <a:endParaRPr lang="en-US" sz="1400" kern="1200"/>
        </a:p>
      </dsp:txBody>
      <dsp:txXfrm>
        <a:off x="25987" y="634980"/>
        <a:ext cx="4010488" cy="480376"/>
      </dsp:txXfrm>
    </dsp:sp>
    <dsp:sp modelId="{7E6CC444-5C55-45BD-B1CF-3FF863CB77EC}">
      <dsp:nvSpPr>
        <dsp:cNvPr id="0" name=""/>
        <dsp:cNvSpPr/>
      </dsp:nvSpPr>
      <dsp:spPr>
        <a:xfrm>
          <a:off x="0" y="1181663"/>
          <a:ext cx="4062462" cy="532350"/>
        </a:xfrm>
        <a:prstGeom prst="roundRect">
          <a:avLst/>
        </a:prstGeom>
        <a:solidFill>
          <a:schemeClr val="accent2">
            <a:hueOff val="-774986"/>
            <a:satOff val="-473"/>
            <a:lumOff val="18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Simulate testing of all circuits (done by 9/25)</a:t>
          </a:r>
        </a:p>
      </dsp:txBody>
      <dsp:txXfrm>
        <a:off x="25987" y="1207650"/>
        <a:ext cx="4010488" cy="480376"/>
      </dsp:txXfrm>
    </dsp:sp>
    <dsp:sp modelId="{951AC34E-7B3E-4683-A9AF-37E8CB80A74D}">
      <dsp:nvSpPr>
        <dsp:cNvPr id="0" name=""/>
        <dsp:cNvSpPr/>
      </dsp:nvSpPr>
      <dsp:spPr>
        <a:xfrm>
          <a:off x="0" y="1754333"/>
          <a:ext cx="4062462" cy="532350"/>
        </a:xfrm>
        <a:prstGeom prst="roundRect">
          <a:avLst/>
        </a:prstGeom>
        <a:solidFill>
          <a:schemeClr val="accent2">
            <a:hueOff val="-1162479"/>
            <a:satOff val="-710"/>
            <a:lumOff val="277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Building each </a:t>
          </a:r>
          <a:r>
            <a:rPr lang="en-US" sz="1400" kern="1200">
              <a:latin typeface="Trebuchet MS" panose="020B0603020202020204"/>
            </a:rPr>
            <a:t>circuit</a:t>
          </a:r>
        </a:p>
      </dsp:txBody>
      <dsp:txXfrm>
        <a:off x="25987" y="1780320"/>
        <a:ext cx="4010488" cy="480376"/>
      </dsp:txXfrm>
    </dsp:sp>
    <dsp:sp modelId="{E269D324-9B11-4D76-91C8-949145AF1A60}">
      <dsp:nvSpPr>
        <dsp:cNvPr id="0" name=""/>
        <dsp:cNvSpPr/>
      </dsp:nvSpPr>
      <dsp:spPr>
        <a:xfrm>
          <a:off x="0" y="2327003"/>
          <a:ext cx="4062462" cy="532350"/>
        </a:xfrm>
        <a:prstGeom prst="roundRect">
          <a:avLst/>
        </a:prstGeom>
        <a:solidFill>
          <a:schemeClr val="accent2">
            <a:hueOff val="-1549972"/>
            <a:satOff val="-946"/>
            <a:lumOff val="36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solidFill>
              <a:latin typeface="Trebuchet MS" panose="020B0603020202020204"/>
            </a:rPr>
            <a:t>Testing</a:t>
          </a:r>
          <a:r>
            <a:rPr lang="en-US" sz="1400" kern="1200">
              <a:solidFill>
                <a:schemeClr val="bg1"/>
              </a:solidFill>
            </a:rPr>
            <a:t> the circuits in the mattress</a:t>
          </a:r>
          <a:r>
            <a:rPr lang="en-US" sz="1400" kern="1200"/>
            <a:t> </a:t>
          </a:r>
        </a:p>
      </dsp:txBody>
      <dsp:txXfrm>
        <a:off x="25987" y="2352990"/>
        <a:ext cx="4010488" cy="480376"/>
      </dsp:txXfrm>
    </dsp:sp>
    <dsp:sp modelId="{491A9C95-21D7-4EB1-AAFB-AEC498D9C90C}">
      <dsp:nvSpPr>
        <dsp:cNvPr id="0" name=""/>
        <dsp:cNvSpPr/>
      </dsp:nvSpPr>
      <dsp:spPr>
        <a:xfrm>
          <a:off x="0" y="2899673"/>
          <a:ext cx="4062462" cy="532350"/>
        </a:xfrm>
        <a:prstGeom prst="roundRect">
          <a:avLst/>
        </a:prstGeom>
        <a:solidFill>
          <a:schemeClr val="accent2">
            <a:hueOff val="-1937465"/>
            <a:satOff val="-1183"/>
            <a:lumOff val="462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Forming one circuit with all sensor components</a:t>
          </a:r>
        </a:p>
      </dsp:txBody>
      <dsp:txXfrm>
        <a:off x="25987" y="2925660"/>
        <a:ext cx="4010488" cy="480376"/>
      </dsp:txXfrm>
    </dsp:sp>
    <dsp:sp modelId="{C4D65655-F824-44AB-9D58-6D2439BBE6F6}">
      <dsp:nvSpPr>
        <dsp:cNvPr id="0" name=""/>
        <dsp:cNvSpPr/>
      </dsp:nvSpPr>
      <dsp:spPr>
        <a:xfrm>
          <a:off x="0" y="3472343"/>
          <a:ext cx="4062462" cy="532350"/>
        </a:xfrm>
        <a:prstGeom prst="roundRect">
          <a:avLst/>
        </a:prstGeom>
        <a:solidFill>
          <a:schemeClr val="accent2">
            <a:hueOff val="-2324957"/>
            <a:satOff val="-1419"/>
            <a:lumOff val="554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solidFill>
            </a:rPr>
            <a:t>Testing the final circuit in the mattress</a:t>
          </a:r>
        </a:p>
      </dsp:txBody>
      <dsp:txXfrm>
        <a:off x="25987" y="3498330"/>
        <a:ext cx="4010488" cy="480376"/>
      </dsp:txXfrm>
    </dsp:sp>
    <dsp:sp modelId="{6F333A8B-D7E8-4473-8AC1-5E97CA1BDFAB}">
      <dsp:nvSpPr>
        <dsp:cNvPr id="0" name=""/>
        <dsp:cNvSpPr/>
      </dsp:nvSpPr>
      <dsp:spPr>
        <a:xfrm>
          <a:off x="0" y="4045013"/>
          <a:ext cx="4062462" cy="532350"/>
        </a:xfrm>
        <a:prstGeom prst="roundRect">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Making mattress presentable </a:t>
          </a:r>
        </a:p>
      </dsp:txBody>
      <dsp:txXfrm>
        <a:off x="25987" y="4071000"/>
        <a:ext cx="4010488" cy="480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BD91F-995E-4C6F-B2DC-A2ABD1835039}">
      <dsp:nvSpPr>
        <dsp:cNvPr id="0" name=""/>
        <dsp:cNvSpPr/>
      </dsp:nvSpPr>
      <dsp:spPr>
        <a:xfrm>
          <a:off x="0" y="192"/>
          <a:ext cx="4062462" cy="757117"/>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endParaRPr lang="en-US" sz="1400" kern="1200" dirty="0"/>
        </a:p>
        <a:p>
          <a:pPr marL="0" lvl="0" indent="0" algn="l" defTabSz="622300" rtl="0">
            <a:lnSpc>
              <a:spcPct val="90000"/>
            </a:lnSpc>
            <a:spcBef>
              <a:spcPct val="0"/>
            </a:spcBef>
            <a:spcAft>
              <a:spcPct val="35000"/>
            </a:spcAft>
            <a:buNone/>
          </a:pPr>
          <a:r>
            <a:rPr lang="en-US" sz="1400" kern="1200" dirty="0"/>
            <a:t>Choose Necessary Software tools</a:t>
          </a:r>
        </a:p>
        <a:p>
          <a:pPr marL="0" lvl="0" indent="0" algn="l" defTabSz="622300" rtl="0">
            <a:lnSpc>
              <a:spcPct val="90000"/>
            </a:lnSpc>
            <a:spcBef>
              <a:spcPct val="0"/>
            </a:spcBef>
            <a:spcAft>
              <a:spcPct val="35000"/>
            </a:spcAft>
            <a:buNone/>
          </a:pPr>
          <a:endParaRPr lang="en-US" sz="1400" kern="1200" dirty="0"/>
        </a:p>
      </dsp:txBody>
      <dsp:txXfrm>
        <a:off x="36959" y="37151"/>
        <a:ext cx="3988544" cy="683199"/>
      </dsp:txXfrm>
    </dsp:sp>
    <dsp:sp modelId="{96B75DF9-1175-42D2-9FFE-B7F308CF1442}">
      <dsp:nvSpPr>
        <dsp:cNvPr id="0" name=""/>
        <dsp:cNvSpPr/>
      </dsp:nvSpPr>
      <dsp:spPr>
        <a:xfrm>
          <a:off x="0" y="771428"/>
          <a:ext cx="4062462" cy="757117"/>
        </a:xfrm>
        <a:prstGeom prst="roundRect">
          <a:avLst/>
        </a:prstGeom>
        <a:solidFill>
          <a:schemeClr val="accent2">
            <a:hueOff val="-542490"/>
            <a:satOff val="-331"/>
            <a:lumOff val="1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t>Set up Sensor Code for each sensor</a:t>
          </a:r>
        </a:p>
      </dsp:txBody>
      <dsp:txXfrm>
        <a:off x="36959" y="808387"/>
        <a:ext cx="3988544" cy="683199"/>
      </dsp:txXfrm>
    </dsp:sp>
    <dsp:sp modelId="{7E6CC444-5C55-45BD-B1CF-3FF863CB77EC}">
      <dsp:nvSpPr>
        <dsp:cNvPr id="0" name=""/>
        <dsp:cNvSpPr/>
      </dsp:nvSpPr>
      <dsp:spPr>
        <a:xfrm>
          <a:off x="0" y="1542665"/>
          <a:ext cx="4062462" cy="757117"/>
        </a:xfrm>
        <a:prstGeom prst="roundRect">
          <a:avLst/>
        </a:prstGeom>
        <a:solidFill>
          <a:schemeClr val="accent2">
            <a:hueOff val="-1084980"/>
            <a:satOff val="-662"/>
            <a:lumOff val="2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t>Develop</a:t>
          </a:r>
          <a:r>
            <a:rPr lang="en-US" sz="1400" kern="1200" baseline="0" dirty="0"/>
            <a:t> IOS Application</a:t>
          </a:r>
          <a:endParaRPr lang="en-US" sz="1400" kern="1200" dirty="0"/>
        </a:p>
      </dsp:txBody>
      <dsp:txXfrm>
        <a:off x="36959" y="1579624"/>
        <a:ext cx="3988544" cy="683199"/>
      </dsp:txXfrm>
    </dsp:sp>
    <dsp:sp modelId="{951AC34E-7B3E-4683-A9AF-37E8CB80A74D}">
      <dsp:nvSpPr>
        <dsp:cNvPr id="0" name=""/>
        <dsp:cNvSpPr/>
      </dsp:nvSpPr>
      <dsp:spPr>
        <a:xfrm>
          <a:off x="0" y="2313902"/>
          <a:ext cx="4062462" cy="757117"/>
        </a:xfrm>
        <a:prstGeom prst="roundRect">
          <a:avLst/>
        </a:prstGeom>
        <a:solidFill>
          <a:schemeClr val="accent2">
            <a:hueOff val="-1627470"/>
            <a:satOff val="-994"/>
            <a:lumOff val="38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t>Develop</a:t>
          </a:r>
          <a:r>
            <a:rPr lang="en-US" sz="1400" kern="1200" baseline="0" dirty="0"/>
            <a:t> Bluetooth Communication</a:t>
          </a:r>
          <a:endParaRPr lang="en-US" sz="1400" kern="1200" dirty="0">
            <a:latin typeface="Trebuchet MS" panose="020B0603020202020204"/>
          </a:endParaRPr>
        </a:p>
      </dsp:txBody>
      <dsp:txXfrm>
        <a:off x="36959" y="2350861"/>
        <a:ext cx="3988544" cy="683199"/>
      </dsp:txXfrm>
    </dsp:sp>
    <dsp:sp modelId="{E269D324-9B11-4D76-91C8-949145AF1A60}">
      <dsp:nvSpPr>
        <dsp:cNvPr id="0" name=""/>
        <dsp:cNvSpPr/>
      </dsp:nvSpPr>
      <dsp:spPr>
        <a:xfrm>
          <a:off x="0" y="3085139"/>
          <a:ext cx="4062462" cy="757117"/>
        </a:xfrm>
        <a:prstGeom prst="roundRect">
          <a:avLst/>
        </a:prstGeom>
        <a:solidFill>
          <a:schemeClr val="accent2">
            <a:hueOff val="-2169960"/>
            <a:satOff val="-1325"/>
            <a:lumOff val="5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Integration &amp; Unit Testing</a:t>
          </a:r>
        </a:p>
      </dsp:txBody>
      <dsp:txXfrm>
        <a:off x="36959" y="3122098"/>
        <a:ext cx="3988544" cy="683199"/>
      </dsp:txXfrm>
    </dsp:sp>
    <dsp:sp modelId="{491A9C95-21D7-4EB1-AAFB-AEC498D9C90C}">
      <dsp:nvSpPr>
        <dsp:cNvPr id="0" name=""/>
        <dsp:cNvSpPr/>
      </dsp:nvSpPr>
      <dsp:spPr>
        <a:xfrm>
          <a:off x="0" y="3856375"/>
          <a:ext cx="4062462" cy="757117"/>
        </a:xfrm>
        <a:prstGeom prst="roundRect">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User Testing</a:t>
          </a:r>
        </a:p>
      </dsp:txBody>
      <dsp:txXfrm>
        <a:off x="36959" y="3893334"/>
        <a:ext cx="3988544" cy="6831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B044C-721B-4C1E-B512-4C492980B245}" type="datetimeFigureOut">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F4251-6226-4830-BBE7-99D9E054D860}" type="slidenum">
              <a:t>‹#›</a:t>
            </a:fld>
            <a:endParaRPr lang="en-US"/>
          </a:p>
        </p:txBody>
      </p:sp>
    </p:spTree>
    <p:extLst>
      <p:ext uri="{BB962C8B-B14F-4D97-AF65-F5344CB8AC3E}">
        <p14:creationId xmlns:p14="http://schemas.microsoft.com/office/powerpoint/2010/main" val="115854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mazon.com/Wave-Medical-Premium-Alternating-Pressure/dp/B08BS4XNHM/ref=asc_df_B08BS4XNHM/?tag=hyprod-20&amp;linkCode=df0&amp;hvadid=563617515022&amp;hvpos=&amp;hvnetw=g&amp;hvrand=10564091214252336566&amp;hvpone=&amp;hvptwo=&amp;hvqmt=&amp;hvdev=c&amp;hvdvcmdl=&amp;hvlocint=&amp;hvlocphy=9011817&amp;hvtargid=pla-1600882241450&amp;psc=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mazon.com/PulseSensor-com-Original-Pulse-Sensor-project/dp/B01CPP4QM0/ref=asc_df_B01CPP4QM0/?tag=hyprod-20&amp;linkCode=df0&amp;hvadid=508977605709&amp;hvpos=&amp;hvnetw=g&amp;hvrand=15824051441018963270&amp;hvpone=&amp;hvptwo=&amp;hvqmt=&amp;hvdev=c&amp;hvdvcmdl=&amp;hvlocint=&amp;hvlocphy=9011817&amp;hvtargid=pla-1362130091700&amp;psc=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Kayla  </a:t>
            </a:r>
          </a:p>
        </p:txBody>
      </p:sp>
      <p:sp>
        <p:nvSpPr>
          <p:cNvPr id="4" name="Slide Number Placeholder 3"/>
          <p:cNvSpPr>
            <a:spLocks noGrp="1"/>
          </p:cNvSpPr>
          <p:nvPr>
            <p:ph type="sldNum" sz="quarter" idx="5"/>
          </p:nvPr>
        </p:nvSpPr>
        <p:spPr/>
        <p:txBody>
          <a:bodyPr/>
          <a:lstStyle/>
          <a:p>
            <a:fld id="{159F4251-6226-4830-BBE7-99D9E054D860}" type="slidenum">
              <a:rPr lang="en-US"/>
              <a:t>1</a:t>
            </a:fld>
            <a:endParaRPr lang="en-US"/>
          </a:p>
        </p:txBody>
      </p:sp>
    </p:spTree>
    <p:extLst>
      <p:ext uri="{BB962C8B-B14F-4D97-AF65-F5344CB8AC3E}">
        <p14:creationId xmlns:p14="http://schemas.microsoft.com/office/powerpoint/2010/main" val="582635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Right now we are in the process of developing one final circuit diagram in either </a:t>
            </a:r>
            <a:r>
              <a:rPr lang="en-US" err="1"/>
              <a:t>KiCad</a:t>
            </a:r>
            <a:r>
              <a:rPr lang="en-US"/>
              <a:t> or Multisim</a:t>
            </a:r>
          </a:p>
          <a:p>
            <a:pPr marL="171450" indent="-171450">
              <a:buFontTx/>
              <a:buChar char="-"/>
            </a:pPr>
            <a:r>
              <a:rPr lang="en-US"/>
              <a:t>Since we are unable to order any parts until October we are going to run simulations of each circuit to ensure smoother testing once we have all the parts</a:t>
            </a:r>
          </a:p>
          <a:p>
            <a:pPr marL="171450" indent="-171450">
              <a:buFontTx/>
              <a:buChar char="-"/>
            </a:pPr>
            <a:r>
              <a:rPr lang="en-US"/>
              <a:t>Also writing code for each circuit one at a time and once we have tested all circuits individually, we will put them together</a:t>
            </a:r>
          </a:p>
          <a:p>
            <a:pPr marL="171450" indent="-171450">
              <a:buFontTx/>
              <a:buChar char="-"/>
            </a:pPr>
            <a:r>
              <a:rPr lang="en-US"/>
              <a:t>Begin the basics of app development such as formatting / design</a:t>
            </a:r>
          </a:p>
        </p:txBody>
      </p:sp>
      <p:sp>
        <p:nvSpPr>
          <p:cNvPr id="4" name="Slide Number Placeholder 3"/>
          <p:cNvSpPr>
            <a:spLocks noGrp="1"/>
          </p:cNvSpPr>
          <p:nvPr>
            <p:ph type="sldNum" sz="quarter" idx="5"/>
          </p:nvPr>
        </p:nvSpPr>
        <p:spPr/>
        <p:txBody>
          <a:bodyPr/>
          <a:lstStyle/>
          <a:p>
            <a:fld id="{159F4251-6226-4830-BBE7-99D9E054D860}" type="slidenum">
              <a:rPr lang="en-US" smtClean="0"/>
              <a:t>12</a:t>
            </a:fld>
            <a:endParaRPr lang="en-US"/>
          </a:p>
        </p:txBody>
      </p:sp>
    </p:spTree>
    <p:extLst>
      <p:ext uri="{BB962C8B-B14F-4D97-AF65-F5344CB8AC3E}">
        <p14:creationId xmlns:p14="http://schemas.microsoft.com/office/powerpoint/2010/main" val="2238415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cs typeface="Calibri"/>
              </a:rPr>
              <a:t>FL tech housing gave us 1 mattress, but ideally, we would like 3-4 so we are waiting to see if they have any more, they can give us, if not we plan to reach out to other schools</a:t>
            </a:r>
          </a:p>
          <a:p>
            <a:pPr marL="628650" lvl="1" indent="-171450">
              <a:buFontTx/>
              <a:buChar char="-"/>
            </a:pPr>
            <a:r>
              <a:rPr lang="en-US">
                <a:cs typeface="Calibri"/>
              </a:rPr>
              <a:t>Hospitals will not give us mattresses due to infection control policies</a:t>
            </a:r>
          </a:p>
          <a:p>
            <a:pPr marL="171450" indent="-171450">
              <a:buFontTx/>
              <a:buChar char="-"/>
            </a:pPr>
            <a:r>
              <a:rPr lang="en-US">
                <a:cs typeface="Calibri"/>
              </a:rPr>
              <a:t>As mentioned, we are working on the final circuit layout and simulation testing of all of them</a:t>
            </a:r>
          </a:p>
          <a:p>
            <a:pPr marL="171450" indent="-171450">
              <a:buFontTx/>
              <a:buChar char="-"/>
            </a:pPr>
            <a:r>
              <a:rPr lang="en-US">
                <a:cs typeface="Calibri"/>
              </a:rPr>
              <a:t>Once we are able to order parts we will first build the circuit on a breadboard, ensure it works along with the code then test it out in the mattress</a:t>
            </a:r>
          </a:p>
          <a:p>
            <a:pPr marL="171450" indent="-171450">
              <a:buFontTx/>
              <a:buChar char="-"/>
            </a:pPr>
            <a:r>
              <a:rPr lang="en-US">
                <a:cs typeface="Calibri"/>
              </a:rPr>
              <a:t>Finally we will incorporate all sensors into one final piece and test it and make sure the mattress is usable / presentable</a:t>
            </a:r>
          </a:p>
          <a:p>
            <a:pPr marL="171450" indent="-171450">
              <a:buFontTx/>
              <a:buChar char="-"/>
            </a:pPr>
            <a:r>
              <a:rPr lang="en-US">
                <a:cs typeface="Calibri"/>
              </a:rPr>
              <a:t>We have already filled out the project registration and plan to finish the risk assessment form this weekend, and we are waiting on IRB approval for human testing before we can fill out the safety form</a:t>
            </a:r>
          </a:p>
        </p:txBody>
      </p:sp>
      <p:sp>
        <p:nvSpPr>
          <p:cNvPr id="4" name="Slide Number Placeholder 3"/>
          <p:cNvSpPr>
            <a:spLocks noGrp="1"/>
          </p:cNvSpPr>
          <p:nvPr>
            <p:ph type="sldNum" sz="quarter" idx="5"/>
          </p:nvPr>
        </p:nvSpPr>
        <p:spPr/>
        <p:txBody>
          <a:bodyPr/>
          <a:lstStyle/>
          <a:p>
            <a:fld id="{159F4251-6226-4830-BBE7-99D9E054D860}" type="slidenum">
              <a:rPr lang="en-US"/>
              <a:t>13</a:t>
            </a:fld>
            <a:endParaRPr lang="en-US"/>
          </a:p>
        </p:txBody>
      </p:sp>
    </p:spTree>
    <p:extLst>
      <p:ext uri="{BB962C8B-B14F-4D97-AF65-F5344CB8AC3E}">
        <p14:creationId xmlns:p14="http://schemas.microsoft.com/office/powerpoint/2010/main" val="2631355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FL tech housing gave us 1 mattress, but ideally, we would like 3-4 so we are waiting to see if they have any more, they can give us, if not we plan to reach out to other schools</a:t>
            </a:r>
          </a:p>
          <a:p>
            <a:pPr marL="628650" lvl="1" indent="-171450">
              <a:buFontTx/>
              <a:buChar char="-"/>
            </a:pPr>
            <a:r>
              <a:rPr lang="en-US" dirty="0">
                <a:cs typeface="Calibri"/>
              </a:rPr>
              <a:t>Hospitals will not give us mattresses due to infection control policies</a:t>
            </a:r>
          </a:p>
          <a:p>
            <a:pPr marL="171450" indent="-171450">
              <a:buFontTx/>
              <a:buChar char="-"/>
            </a:pPr>
            <a:r>
              <a:rPr lang="en-US" dirty="0">
                <a:cs typeface="Calibri"/>
              </a:rPr>
              <a:t>As mentioned, we are working on the final circuit layout and simulation testing of all of them</a:t>
            </a:r>
          </a:p>
          <a:p>
            <a:pPr marL="171450" indent="-171450">
              <a:buFontTx/>
              <a:buChar char="-"/>
            </a:pPr>
            <a:r>
              <a:rPr lang="en-US" dirty="0">
                <a:cs typeface="Calibri"/>
              </a:rPr>
              <a:t>Once we are able to order parts we will first build the circuit on a breadboard, ensure it works along with the code then test it out in the mattress</a:t>
            </a:r>
          </a:p>
          <a:p>
            <a:pPr marL="171450" indent="-171450">
              <a:buFontTx/>
              <a:buChar char="-"/>
            </a:pPr>
            <a:r>
              <a:rPr lang="en-US" dirty="0">
                <a:cs typeface="Calibri"/>
              </a:rPr>
              <a:t>Finally we will incorporate all sensors into one final piece and test it and make sure the mattress is usable / presentable</a:t>
            </a:r>
          </a:p>
          <a:p>
            <a:pPr marL="171450" indent="-171450">
              <a:buFontTx/>
              <a:buChar char="-"/>
            </a:pPr>
            <a:r>
              <a:rPr lang="en-US" dirty="0">
                <a:cs typeface="Calibri"/>
              </a:rPr>
              <a:t>We have already filled out the project registration and plan to finish the risk assessment form this weekend, and we are waiting on IRB approval for human testing before we can fill out the safety form</a:t>
            </a:r>
          </a:p>
        </p:txBody>
      </p:sp>
      <p:sp>
        <p:nvSpPr>
          <p:cNvPr id="4" name="Slide Number Placeholder 3"/>
          <p:cNvSpPr>
            <a:spLocks noGrp="1"/>
          </p:cNvSpPr>
          <p:nvPr>
            <p:ph type="sldNum" sz="quarter" idx="5"/>
          </p:nvPr>
        </p:nvSpPr>
        <p:spPr/>
        <p:txBody>
          <a:bodyPr/>
          <a:lstStyle/>
          <a:p>
            <a:fld id="{159F4251-6226-4830-BBE7-99D9E054D860}" type="slidenum">
              <a:rPr lang="en-US"/>
              <a:t>14</a:t>
            </a:fld>
            <a:endParaRPr lang="en-US"/>
          </a:p>
        </p:txBody>
      </p:sp>
    </p:spTree>
    <p:extLst>
      <p:ext uri="{BB962C8B-B14F-4D97-AF65-F5344CB8AC3E}">
        <p14:creationId xmlns:p14="http://schemas.microsoft.com/office/powerpoint/2010/main" val="2643005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The goal of our project is to create a hospital mattress designed for ICU patients that incorporates sensors within</a:t>
            </a:r>
          </a:p>
          <a:p>
            <a:pPr marL="171450" indent="-171450">
              <a:buFontTx/>
              <a:buChar char="-"/>
            </a:pPr>
            <a:r>
              <a:rPr lang="en-US" dirty="0">
                <a:cs typeface="Calibri"/>
              </a:rPr>
              <a:t>This goes along with an app to connect to the bed via Bluetooth to be able to alert nurses of rapid changes in vitals</a:t>
            </a:r>
          </a:p>
          <a:p>
            <a:pPr marL="628650" lvl="1" indent="-171450">
              <a:buFontTx/>
              <a:buChar char="-"/>
            </a:pPr>
            <a:r>
              <a:rPr lang="en-US" dirty="0">
                <a:cs typeface="Calibri"/>
              </a:rPr>
              <a:t>This will also assist CNAs who are understaffed in collected basic vitals such as heart rate and pulse oximetry as well as preventing bed sores</a:t>
            </a:r>
          </a:p>
          <a:p>
            <a:pPr marL="171450" indent="-171450">
              <a:buFontTx/>
              <a:buChar char="-"/>
            </a:pPr>
            <a:r>
              <a:rPr lang="en-US" dirty="0">
                <a:cs typeface="Calibri"/>
              </a:rPr>
              <a:t>We’re also incorporating a few sensors for the patients’ comfort such as temperature control and massage pumps</a:t>
            </a:r>
          </a:p>
        </p:txBody>
      </p:sp>
      <p:sp>
        <p:nvSpPr>
          <p:cNvPr id="4" name="Slide Number Placeholder 3"/>
          <p:cNvSpPr>
            <a:spLocks noGrp="1"/>
          </p:cNvSpPr>
          <p:nvPr>
            <p:ph type="sldNum" sz="quarter" idx="5"/>
          </p:nvPr>
        </p:nvSpPr>
        <p:spPr/>
        <p:txBody>
          <a:bodyPr/>
          <a:lstStyle/>
          <a:p>
            <a:fld id="{159F4251-6226-4830-BBE7-99D9E054D860}" type="slidenum">
              <a:rPr lang="en-US"/>
              <a:t>3</a:t>
            </a:fld>
            <a:endParaRPr lang="en-US"/>
          </a:p>
        </p:txBody>
      </p:sp>
    </p:spTree>
    <p:extLst>
      <p:ext uri="{BB962C8B-B14F-4D97-AF65-F5344CB8AC3E}">
        <p14:creationId xmlns:p14="http://schemas.microsoft.com/office/powerpoint/2010/main" val="429179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These are the basic ideas for sensors we plan to incorporate into our design</a:t>
            </a:r>
          </a:p>
          <a:p>
            <a:pPr marL="628650" lvl="1" indent="-171450">
              <a:buFontTx/>
              <a:buChar char="-"/>
            </a:pPr>
            <a:r>
              <a:rPr lang="en-US" dirty="0">
                <a:cs typeface="Calibri"/>
              </a:rPr>
              <a:t>Pressure sensors for body pressure mapping which will provide things like weight distribution and sleep analysis throughout the night</a:t>
            </a:r>
          </a:p>
          <a:p>
            <a:pPr marL="628650" lvl="1" indent="-171450">
              <a:buFontTx/>
              <a:buChar char="-"/>
            </a:pPr>
            <a:r>
              <a:rPr lang="en-US" dirty="0">
                <a:cs typeface="Calibri"/>
              </a:rPr>
              <a:t>Heart rate and pulse oximetry sensors to provide around the clock updates of basic vitals</a:t>
            </a:r>
          </a:p>
          <a:p>
            <a:pPr marL="628650" lvl="1" indent="-171450">
              <a:buFontTx/>
              <a:buChar char="-"/>
            </a:pPr>
            <a:r>
              <a:rPr lang="en-US" dirty="0">
                <a:cs typeface="Calibri"/>
              </a:rPr>
              <a:t>Bed alarm sensor to detect when the patient is rapidly moving (which could indicate convulsion activity) or when a patient on bed rest is trying to get up</a:t>
            </a:r>
          </a:p>
          <a:p>
            <a:pPr marL="628650" lvl="1" indent="-171450">
              <a:buFontTx/>
              <a:buChar char="-"/>
            </a:pPr>
            <a:r>
              <a:rPr lang="en-US" dirty="0">
                <a:cs typeface="Calibri"/>
              </a:rPr>
              <a:t>Temperature sensors that will be adjustable in 3 regions</a:t>
            </a:r>
          </a:p>
          <a:p>
            <a:pPr marL="628650" lvl="1" indent="-171450">
              <a:buFontTx/>
              <a:buChar char="-"/>
            </a:pPr>
            <a:r>
              <a:rPr lang="en-US" dirty="0">
                <a:cs typeface="Calibri"/>
              </a:rPr>
              <a:t>Circulation compression pumps combined with massager to prevent bed sores and rotate bed bound patients</a:t>
            </a:r>
          </a:p>
        </p:txBody>
      </p:sp>
      <p:sp>
        <p:nvSpPr>
          <p:cNvPr id="4" name="Slide Number Placeholder 3"/>
          <p:cNvSpPr>
            <a:spLocks noGrp="1"/>
          </p:cNvSpPr>
          <p:nvPr>
            <p:ph type="sldNum" sz="quarter" idx="5"/>
          </p:nvPr>
        </p:nvSpPr>
        <p:spPr/>
        <p:txBody>
          <a:bodyPr/>
          <a:lstStyle/>
          <a:p>
            <a:fld id="{159F4251-6226-4830-BBE7-99D9E054D860}" type="slidenum">
              <a:t>4</a:t>
            </a:fld>
            <a:endParaRPr lang="en-US"/>
          </a:p>
        </p:txBody>
      </p:sp>
    </p:spTree>
    <p:extLst>
      <p:ext uri="{BB962C8B-B14F-4D97-AF65-F5344CB8AC3E}">
        <p14:creationId xmlns:p14="http://schemas.microsoft.com/office/powerpoint/2010/main" val="157524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 Not finalized – versions of all the circuits and components we would like to use</a:t>
            </a:r>
            <a:endParaRPr lang="en-US">
              <a:cs typeface="Calibri"/>
            </a:endParaRPr>
          </a:p>
          <a:p>
            <a:pPr marL="171450" indent="-171450">
              <a:buFontTx/>
              <a:buChar char="-"/>
            </a:pPr>
            <a:r>
              <a:rPr lang="en-US">
                <a:cs typeface="Calibri"/>
              </a:rPr>
              <a:t>Heart rate and pulse ox, temperature, body pressure mapping, bed alarm, </a:t>
            </a:r>
            <a:r>
              <a:rPr lang="en-US" err="1">
                <a:cs typeface="Calibri"/>
              </a:rPr>
              <a:t>bluetooth</a:t>
            </a:r>
            <a:r>
              <a:rPr lang="en-US">
                <a:cs typeface="Calibri"/>
              </a:rPr>
              <a:t> connection, massager and circulation pumps</a:t>
            </a:r>
          </a:p>
          <a:p>
            <a:pPr marL="0" indent="0">
              <a:buFontTx/>
              <a:buNone/>
            </a:pPr>
            <a:endParaRPr lang="en-US">
              <a:ea typeface="Calibri"/>
              <a:cs typeface="Calibri"/>
            </a:endParaRPr>
          </a:p>
          <a:p>
            <a:endParaRPr lang="en-US"/>
          </a:p>
          <a:p>
            <a:endParaRPr lang="en-US"/>
          </a:p>
          <a:p>
            <a:r>
              <a:rPr lang="en-US">
                <a:hlinkClick r:id="rId3"/>
              </a:rPr>
              <a:t>https://www.amazon.com/Wave-Medical-Premium-Alternating-Pressure/dp/B08BS4XNHM/ref=asc_df_B08BS4XNHM/?tag=hyprod-20&amp;linkCode=df0&amp;hvadid=563617515022&amp;hvpos=&amp;hvnetw=g&amp;hvrand=10564091214252336566&amp;hvpone=&amp;hvptwo=&amp;hvqmt=&amp;hvdev=c&amp;hvdvcmdl=&amp;hvlocint=&amp;hvlocphy=9011817&amp;hvtargid=pla-1600882241450&amp;psc=1</a:t>
            </a:r>
            <a:r>
              <a:rPr lang="en-US"/>
              <a:t> </a:t>
            </a:r>
            <a:endParaRPr lang="en-US">
              <a:ea typeface="Calibri"/>
              <a:cs typeface="Calibri"/>
            </a:endParaRPr>
          </a:p>
        </p:txBody>
      </p:sp>
      <p:sp>
        <p:nvSpPr>
          <p:cNvPr id="4" name="Slide Number Placeholder 3"/>
          <p:cNvSpPr>
            <a:spLocks noGrp="1"/>
          </p:cNvSpPr>
          <p:nvPr>
            <p:ph type="sldNum" sz="quarter" idx="5"/>
          </p:nvPr>
        </p:nvSpPr>
        <p:spPr/>
        <p:txBody>
          <a:bodyPr/>
          <a:lstStyle/>
          <a:p>
            <a:fld id="{159F4251-6226-4830-BBE7-99D9E054D860}" type="slidenum">
              <a:rPr lang="en-US"/>
              <a:t>5</a:t>
            </a:fld>
            <a:endParaRPr lang="en-US"/>
          </a:p>
        </p:txBody>
      </p:sp>
    </p:spTree>
    <p:extLst>
      <p:ext uri="{BB962C8B-B14F-4D97-AF65-F5344CB8AC3E}">
        <p14:creationId xmlns:p14="http://schemas.microsoft.com/office/powerpoint/2010/main" val="2318843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cs typeface="Calibri"/>
              </a:rPr>
              <a:t>Rather than using separate Arduinos for each sensor, we plan to use one since Arduino and have the input as one protoboard that contains all our sensors and the output be an app for the nurses station</a:t>
            </a:r>
          </a:p>
          <a:p>
            <a:pPr marL="171450" indent="-171450">
              <a:buFontTx/>
              <a:buChar char="-"/>
            </a:pPr>
            <a:r>
              <a:rPr lang="en-US">
                <a:cs typeface="Calibri"/>
              </a:rPr>
              <a:t>The app will allow users to interact and click on various symbols for more detail about the patients vitals (ex. Click the heart, shows the ECG output or click the body icon, shows the body pressure map)</a:t>
            </a:r>
          </a:p>
          <a:p>
            <a:pPr marL="171450" indent="-171450">
              <a:buFontTx/>
              <a:buChar char="-"/>
            </a:pPr>
            <a:r>
              <a:rPr lang="en-US">
                <a:cs typeface="Calibri"/>
              </a:rPr>
              <a:t>If we have time, we also would like to build a metal bed frame that folds to a sitting position for ease of ICU patients getting into and out of the bed</a:t>
            </a:r>
          </a:p>
        </p:txBody>
      </p:sp>
      <p:sp>
        <p:nvSpPr>
          <p:cNvPr id="4" name="Slide Number Placeholder 3"/>
          <p:cNvSpPr>
            <a:spLocks noGrp="1"/>
          </p:cNvSpPr>
          <p:nvPr>
            <p:ph type="sldNum" sz="quarter" idx="5"/>
          </p:nvPr>
        </p:nvSpPr>
        <p:spPr/>
        <p:txBody>
          <a:bodyPr/>
          <a:lstStyle/>
          <a:p>
            <a:fld id="{159F4251-6226-4830-BBE7-99D9E054D860}" type="slidenum">
              <a:rPr lang="en-US"/>
              <a:t>6</a:t>
            </a:fld>
            <a:endParaRPr lang="en-US"/>
          </a:p>
        </p:txBody>
      </p:sp>
    </p:spTree>
    <p:extLst>
      <p:ext uri="{BB962C8B-B14F-4D97-AF65-F5344CB8AC3E}">
        <p14:creationId xmlns:p14="http://schemas.microsoft.com/office/powerpoint/2010/main" val="1082073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a:spcBef>
                <a:spcPts val="1200"/>
              </a:spcBef>
              <a:spcAft>
                <a:spcPts val="1200"/>
              </a:spcAft>
            </a:pPr>
            <a:r>
              <a:rPr lang="en-US" sz="1800" b="0" i="0" u="none" strike="noStrike" dirty="0">
                <a:solidFill>
                  <a:srgbClr val="000000"/>
                </a:solidFill>
                <a:effectLst/>
                <a:latin typeface="Arial" panose="020B0604020202020204" pitchFamily="34" charset="0"/>
              </a:rPr>
              <a:t>- Each of the aforementioned sensors comes with specific data gathering libraries available which will be used in order to gather acquired data in one place. We will then use a different script to send the collected data over </a:t>
            </a:r>
            <a:r>
              <a:rPr lang="en-US" sz="1800" b="0" i="0" u="none" strike="noStrike" dirty="0" err="1">
                <a:solidFill>
                  <a:srgbClr val="000000"/>
                </a:solidFill>
                <a:effectLst/>
                <a:latin typeface="Arial" panose="020B0604020202020204" pitchFamily="34" charset="0"/>
              </a:rPr>
              <a:t>bluetooth</a:t>
            </a:r>
            <a:r>
              <a:rPr lang="en-US" sz="1800" b="0" i="0" u="none" strike="noStrike" dirty="0">
                <a:solidFill>
                  <a:srgbClr val="000000"/>
                </a:solidFill>
                <a:effectLst/>
                <a:latin typeface="Arial" panose="020B0604020202020204" pitchFamily="34" charset="0"/>
              </a:rPr>
              <a:t>, to be received over the phone app </a:t>
            </a:r>
            <a:endParaRPr lang="en-US" dirty="0">
              <a:cs typeface="Calibri"/>
            </a:endParaRPr>
          </a:p>
          <a:p>
            <a:pPr marL="171450" indent="-171450">
              <a:buFontTx/>
              <a:buChar char="-"/>
            </a:pPr>
            <a:r>
              <a:rPr lang="en-US" dirty="0">
                <a:cs typeface="Calibri"/>
              </a:rPr>
              <a:t>The app will allow users to interact and click on various symbols for more detail about the patients vitals (ex. Click the heart, shows the ECG output or click the body icon, shows the body pressure map)</a:t>
            </a:r>
          </a:p>
          <a:p>
            <a:pPr marL="171450" indent="-171450">
              <a:buFontTx/>
              <a:buChar char="-"/>
            </a:pPr>
            <a:r>
              <a:rPr lang="en-US" dirty="0">
                <a:cs typeface="Calibri"/>
              </a:rPr>
              <a:t>If we have time, we also would like to build a metal bed frame that folds to a sitting position for ease of ICU patients getting into and out of the bed </a:t>
            </a:r>
          </a:p>
        </p:txBody>
      </p:sp>
      <p:sp>
        <p:nvSpPr>
          <p:cNvPr id="4" name="Slide Number Placeholder 3"/>
          <p:cNvSpPr>
            <a:spLocks noGrp="1"/>
          </p:cNvSpPr>
          <p:nvPr>
            <p:ph type="sldNum" sz="quarter" idx="5"/>
          </p:nvPr>
        </p:nvSpPr>
        <p:spPr/>
        <p:txBody>
          <a:bodyPr/>
          <a:lstStyle/>
          <a:p>
            <a:fld id="{159F4251-6226-4830-BBE7-99D9E054D860}" type="slidenum">
              <a:rPr lang="en-US"/>
              <a:t>7</a:t>
            </a:fld>
            <a:endParaRPr lang="en-US"/>
          </a:p>
        </p:txBody>
      </p:sp>
    </p:spTree>
    <p:extLst>
      <p:ext uri="{BB962C8B-B14F-4D97-AF65-F5344CB8AC3E}">
        <p14:creationId xmlns:p14="http://schemas.microsoft.com/office/powerpoint/2010/main" val="289485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katie</a:t>
            </a:r>
          </a:p>
        </p:txBody>
      </p:sp>
      <p:sp>
        <p:nvSpPr>
          <p:cNvPr id="4" name="Slide Number Placeholder 3"/>
          <p:cNvSpPr>
            <a:spLocks noGrp="1"/>
          </p:cNvSpPr>
          <p:nvPr>
            <p:ph type="sldNum" sz="quarter" idx="5"/>
          </p:nvPr>
        </p:nvSpPr>
        <p:spPr/>
        <p:txBody>
          <a:bodyPr/>
          <a:lstStyle/>
          <a:p>
            <a:fld id="{159F4251-6226-4830-BBE7-99D9E054D860}" type="slidenum">
              <a:rPr lang="en-US"/>
              <a:t>9</a:t>
            </a:fld>
            <a:endParaRPr lang="en-US"/>
          </a:p>
        </p:txBody>
      </p:sp>
    </p:spTree>
    <p:extLst>
      <p:ext uri="{BB962C8B-B14F-4D97-AF65-F5344CB8AC3E}">
        <p14:creationId xmlns:p14="http://schemas.microsoft.com/office/powerpoint/2010/main" val="183347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katie</a:t>
            </a:r>
          </a:p>
        </p:txBody>
      </p:sp>
      <p:sp>
        <p:nvSpPr>
          <p:cNvPr id="4" name="Slide Number Placeholder 3"/>
          <p:cNvSpPr>
            <a:spLocks noGrp="1"/>
          </p:cNvSpPr>
          <p:nvPr>
            <p:ph type="sldNum" sz="quarter" idx="5"/>
          </p:nvPr>
        </p:nvSpPr>
        <p:spPr/>
        <p:txBody>
          <a:bodyPr/>
          <a:lstStyle/>
          <a:p>
            <a:fld id="{159F4251-6226-4830-BBE7-99D9E054D860}" type="slidenum">
              <a:rPr lang="en-US"/>
              <a:t>10</a:t>
            </a:fld>
            <a:endParaRPr lang="en-US"/>
          </a:p>
        </p:txBody>
      </p:sp>
    </p:spTree>
    <p:extLst>
      <p:ext uri="{BB962C8B-B14F-4D97-AF65-F5344CB8AC3E}">
        <p14:creationId xmlns:p14="http://schemas.microsoft.com/office/powerpoint/2010/main" val="107045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cs typeface="Calibri"/>
              </a:rPr>
              <a:t>Estimated budget projections, subject to change based on availability of some sensors</a:t>
            </a:r>
          </a:p>
          <a:p>
            <a:pPr marL="171450" indent="-171450">
              <a:buFontTx/>
              <a:buChar char="-"/>
            </a:pPr>
            <a:r>
              <a:rPr lang="en-US">
                <a:cs typeface="Calibri"/>
              </a:rPr>
              <a:t>Currently already have a mattress from FL tech housing, next week we plan on cutting it open to get an idea of how the sensors will be places and in which layers</a:t>
            </a:r>
          </a:p>
          <a:p>
            <a:endParaRPr lang="en-US">
              <a:cs typeface="Calibri"/>
            </a:endParaRPr>
          </a:p>
          <a:p>
            <a:endParaRPr lang="en-US">
              <a:cs typeface="Calibri"/>
            </a:endParaRPr>
          </a:p>
          <a:p>
            <a:endParaRPr lang="en-US">
              <a:cs typeface="Calibri"/>
            </a:endParaRPr>
          </a:p>
          <a:p>
            <a:endParaRPr lang="en-US"/>
          </a:p>
          <a:p>
            <a:r>
              <a:rPr lang="en-US"/>
              <a:t>Heart rate sensor: </a:t>
            </a:r>
            <a:r>
              <a:rPr lang="en-US">
                <a:hlinkClick r:id="rId3"/>
              </a:rPr>
              <a:t>https://www.amazon.com/PulseSensor-com-Original-Pulse-Sensor-project/dp/B01CPP4QM0/ref=asc_df_B01CPP4QM0/?tag=hyprod-20&amp;linkCode=df0&amp;hvadid=508977605709&amp;hvpos=&amp;hvnetw=g&amp;hvrand=15824051441018963270&amp;hvpone=&amp;hvptwo=&amp;hvqmt=&amp;hvdev=c&amp;hvdvcmdl=&amp;hvlocint=&amp;hvlocphy=9011817&amp;hvtargid=pla-1362130091700&amp;psc=1</a:t>
            </a:r>
            <a:r>
              <a:rPr lang="en-US"/>
              <a:t> </a:t>
            </a:r>
          </a:p>
        </p:txBody>
      </p:sp>
      <p:sp>
        <p:nvSpPr>
          <p:cNvPr id="4" name="Slide Number Placeholder 3"/>
          <p:cNvSpPr>
            <a:spLocks noGrp="1"/>
          </p:cNvSpPr>
          <p:nvPr>
            <p:ph type="sldNum" sz="quarter" idx="5"/>
          </p:nvPr>
        </p:nvSpPr>
        <p:spPr/>
        <p:txBody>
          <a:bodyPr/>
          <a:lstStyle/>
          <a:p>
            <a:fld id="{159F4251-6226-4830-BBE7-99D9E054D860}" type="slidenum">
              <a:t>11</a:t>
            </a:fld>
            <a:endParaRPr lang="en-US"/>
          </a:p>
        </p:txBody>
      </p:sp>
    </p:spTree>
    <p:extLst>
      <p:ext uri="{BB962C8B-B14F-4D97-AF65-F5344CB8AC3E}">
        <p14:creationId xmlns:p14="http://schemas.microsoft.com/office/powerpoint/2010/main" val="1204325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550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7431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9163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2361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33206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75012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2016572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20081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402975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50604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751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98933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33446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05000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105368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9/9/2022</a:t>
            </a:fld>
            <a:endParaRPr lang="en-US"/>
          </a:p>
        </p:txBody>
      </p:sp>
    </p:spTree>
    <p:extLst>
      <p:ext uri="{BB962C8B-B14F-4D97-AF65-F5344CB8AC3E}">
        <p14:creationId xmlns:p14="http://schemas.microsoft.com/office/powerpoint/2010/main" val="3207518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9/9/2022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27957723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jpe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63696" y="4234666"/>
            <a:ext cx="3869740" cy="1614482"/>
          </a:xfrm>
        </p:spPr>
        <p:txBody>
          <a:bodyPr>
            <a:normAutofit/>
          </a:bodyPr>
          <a:lstStyle/>
          <a:p>
            <a:pPr>
              <a:lnSpc>
                <a:spcPct val="90000"/>
              </a:lnSpc>
            </a:pPr>
            <a:r>
              <a:rPr lang="en-US" dirty="0">
                <a:solidFill>
                  <a:schemeClr val="tx1"/>
                </a:solidFill>
              </a:rPr>
              <a:t>Senior Design Project by: Katie </a:t>
            </a:r>
            <a:r>
              <a:rPr lang="en-US" dirty="0" err="1">
                <a:solidFill>
                  <a:schemeClr val="tx1"/>
                </a:solidFill>
              </a:rPr>
              <a:t>Canedo</a:t>
            </a:r>
            <a:r>
              <a:rPr lang="en-US" dirty="0">
                <a:solidFill>
                  <a:schemeClr val="tx1"/>
                </a:solidFill>
              </a:rPr>
              <a:t>, Alexis Haley, </a:t>
            </a:r>
            <a:r>
              <a:rPr lang="en-US" dirty="0" err="1">
                <a:solidFill>
                  <a:schemeClr val="tx1"/>
                </a:solidFill>
              </a:rPr>
              <a:t>Aveisha</a:t>
            </a:r>
            <a:r>
              <a:rPr lang="en-US" dirty="0">
                <a:solidFill>
                  <a:schemeClr val="tx1"/>
                </a:solidFill>
              </a:rPr>
              <a:t> Maharaj, Marko Vukasinovic and Kayla </a:t>
            </a:r>
            <a:r>
              <a:rPr lang="en-US" dirty="0" err="1">
                <a:solidFill>
                  <a:schemeClr val="tx1"/>
                </a:solidFill>
              </a:rPr>
              <a:t>Mastin</a:t>
            </a:r>
            <a:r>
              <a:rPr lang="en-US" dirty="0">
                <a:solidFill>
                  <a:schemeClr val="tx1"/>
                </a:solidFill>
              </a:rPr>
              <a:t> </a:t>
            </a:r>
          </a:p>
        </p:txBody>
      </p:sp>
      <p:pic>
        <p:nvPicPr>
          <p:cNvPr id="5" name="Picture 5">
            <a:extLst>
              <a:ext uri="{FF2B5EF4-FFF2-40B4-BE49-F238E27FC236}">
                <a16:creationId xmlns:a16="http://schemas.microsoft.com/office/drawing/2014/main" id="{1EECD9EF-356A-F471-8F1A-ACDD14898A35}"/>
              </a:ext>
            </a:extLst>
          </p:cNvPr>
          <p:cNvPicPr>
            <a:picLocks noChangeAspect="1"/>
          </p:cNvPicPr>
          <p:nvPr/>
        </p:nvPicPr>
        <p:blipFill>
          <a:blip r:embed="rId3"/>
          <a:stretch>
            <a:fillRect/>
          </a:stretch>
        </p:blipFill>
        <p:spPr>
          <a:xfrm>
            <a:off x="1476375" y="1981815"/>
            <a:ext cx="7800975" cy="206569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7">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9"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0" name="Straight Connector 9">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1" name="Picture 3" descr="Vibrant multicolour checkered floor design">
            <a:extLst>
              <a:ext uri="{FF2B5EF4-FFF2-40B4-BE49-F238E27FC236}">
                <a16:creationId xmlns:a16="http://schemas.microsoft.com/office/drawing/2014/main" id="{6E12E6C0-3D30-7806-C52F-7A3D888B4485}"/>
              </a:ext>
            </a:extLst>
          </p:cNvPr>
          <p:cNvPicPr>
            <a:picLocks noChangeAspect="1"/>
          </p:cNvPicPr>
          <p:nvPr/>
        </p:nvPicPr>
        <p:blipFill rotWithShape="1">
          <a:blip r:embed="rId3"/>
          <a:srcRect l="17258" t="7614" r="10627" b="7"/>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extBox 1">
            <a:extLst>
              <a:ext uri="{FF2B5EF4-FFF2-40B4-BE49-F238E27FC236}">
                <a16:creationId xmlns:a16="http://schemas.microsoft.com/office/drawing/2014/main" id="{D0CBAE8D-5FD1-4EE2-5738-13EBCF406425}"/>
              </a:ext>
            </a:extLst>
          </p:cNvPr>
          <p:cNvSpPr txBox="1"/>
          <p:nvPr/>
        </p:nvSpPr>
        <p:spPr>
          <a:xfrm>
            <a:off x="668867" y="1678666"/>
            <a:ext cx="4088190" cy="236909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defTabSz="457200">
              <a:spcBef>
                <a:spcPct val="0"/>
              </a:spcBef>
              <a:spcAft>
                <a:spcPts val="600"/>
              </a:spcAft>
            </a:pPr>
            <a:r>
              <a:rPr lang="en-US" sz="4800">
                <a:solidFill>
                  <a:schemeClr val="accent1"/>
                </a:solidFill>
                <a:latin typeface="+mj-lt"/>
                <a:ea typeface="+mj-ea"/>
                <a:cs typeface="+mj-cs"/>
              </a:rPr>
              <a:t>Gantt Chart</a:t>
            </a:r>
          </a:p>
        </p:txBody>
      </p:sp>
      <p:cxnSp>
        <p:nvCxnSpPr>
          <p:cNvPr id="52" name="Straight Connector 1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2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48BCE87C-5570-252B-FC76-1825D8A5B911}"/>
              </a:ext>
            </a:extLst>
          </p:cNvPr>
          <p:cNvSpPr txBox="1"/>
          <p:nvPr/>
        </p:nvSpPr>
        <p:spPr>
          <a:xfrm>
            <a:off x="2166257" y="40440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(click to link) </a:t>
            </a:r>
          </a:p>
        </p:txBody>
      </p:sp>
    </p:spTree>
    <p:extLst>
      <p:ext uri="{BB962C8B-B14F-4D97-AF65-F5344CB8AC3E}">
        <p14:creationId xmlns:p14="http://schemas.microsoft.com/office/powerpoint/2010/main" val="2482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70A8-9533-096E-4A78-E788E3A41C02}"/>
              </a:ext>
            </a:extLst>
          </p:cNvPr>
          <p:cNvSpPr>
            <a:spLocks noGrp="1"/>
          </p:cNvSpPr>
          <p:nvPr>
            <p:ph type="title"/>
          </p:nvPr>
        </p:nvSpPr>
        <p:spPr/>
        <p:txBody>
          <a:bodyPr>
            <a:normAutofit/>
          </a:bodyPr>
          <a:lstStyle/>
          <a:p>
            <a:r>
              <a:rPr lang="en-US" sz="4000"/>
              <a:t>Budget</a:t>
            </a:r>
          </a:p>
        </p:txBody>
      </p:sp>
      <p:sp>
        <p:nvSpPr>
          <p:cNvPr id="3" name="Content Placeholder 2">
            <a:extLst>
              <a:ext uri="{FF2B5EF4-FFF2-40B4-BE49-F238E27FC236}">
                <a16:creationId xmlns:a16="http://schemas.microsoft.com/office/drawing/2014/main" id="{A17D06AE-3DD7-6A82-8D12-304F5EF63AF8}"/>
              </a:ext>
            </a:extLst>
          </p:cNvPr>
          <p:cNvSpPr>
            <a:spLocks noGrp="1"/>
          </p:cNvSpPr>
          <p:nvPr>
            <p:ph sz="half" idx="1"/>
          </p:nvPr>
        </p:nvSpPr>
        <p:spPr>
          <a:xfrm>
            <a:off x="527432" y="1270028"/>
            <a:ext cx="4738938" cy="5374255"/>
          </a:xfrm>
        </p:spPr>
        <p:txBody>
          <a:bodyPr vert="horz" lIns="91440" tIns="45720" rIns="91440" bIns="45720" rtlCol="0" anchor="t">
            <a:normAutofit fontScale="92500" lnSpcReduction="20000"/>
          </a:bodyPr>
          <a:lstStyle/>
          <a:p>
            <a:pPr marL="0" indent="0">
              <a:buNone/>
            </a:pPr>
            <a:r>
              <a:rPr lang="en-US" sz="2400"/>
              <a:t>        </a:t>
            </a:r>
            <a:r>
              <a:rPr lang="en-US" sz="2400" b="1"/>
              <a:t> Total: </a:t>
            </a:r>
            <a:r>
              <a:rPr lang="en-US" sz="2800" b="1"/>
              <a:t>$480 + shipping </a:t>
            </a:r>
          </a:p>
          <a:p>
            <a:r>
              <a:rPr lang="en-US" sz="2000">
                <a:solidFill>
                  <a:schemeClr val="tx1"/>
                </a:solidFill>
              </a:rPr>
              <a:t>Pressure sensor ~ $100</a:t>
            </a:r>
          </a:p>
          <a:p>
            <a:pPr lvl="1"/>
            <a:r>
              <a:rPr lang="en-US" sz="2000" err="1">
                <a:solidFill>
                  <a:schemeClr val="tx1"/>
                </a:solidFill>
              </a:rPr>
              <a:t>Tekscan</a:t>
            </a:r>
            <a:r>
              <a:rPr lang="en-US" sz="2000">
                <a:solidFill>
                  <a:schemeClr val="tx1"/>
                </a:solidFill>
              </a:rPr>
              <a:t> body pressure model</a:t>
            </a:r>
          </a:p>
          <a:p>
            <a:r>
              <a:rPr lang="en-US" sz="2000">
                <a:solidFill>
                  <a:schemeClr val="tx1"/>
                </a:solidFill>
              </a:rPr>
              <a:t>Temperature sensor ~ $30</a:t>
            </a:r>
          </a:p>
          <a:p>
            <a:pPr lvl="1"/>
            <a:r>
              <a:rPr lang="en-US" sz="2000">
                <a:solidFill>
                  <a:schemeClr val="tx1"/>
                </a:solidFill>
              </a:rPr>
              <a:t>Button Controller ~ $15</a:t>
            </a:r>
          </a:p>
          <a:p>
            <a:r>
              <a:rPr lang="en-US" sz="2000">
                <a:solidFill>
                  <a:schemeClr val="tx1"/>
                </a:solidFill>
              </a:rPr>
              <a:t>Heart rate Sensor / Pulse Ox ~ $60</a:t>
            </a:r>
          </a:p>
          <a:p>
            <a:r>
              <a:rPr lang="en-US" sz="2000">
                <a:solidFill>
                  <a:schemeClr val="tx1"/>
                </a:solidFill>
              </a:rPr>
              <a:t>Bed Alarm Sensor ~ $30</a:t>
            </a:r>
          </a:p>
          <a:p>
            <a:r>
              <a:rPr lang="en-US" sz="2000">
                <a:solidFill>
                  <a:schemeClr val="tx1"/>
                </a:solidFill>
              </a:rPr>
              <a:t>Massager ~ $60</a:t>
            </a:r>
          </a:p>
          <a:p>
            <a:r>
              <a:rPr lang="en-US" sz="2000">
                <a:solidFill>
                  <a:schemeClr val="tx1"/>
                </a:solidFill>
              </a:rPr>
              <a:t>Arduino Kit~ $30</a:t>
            </a:r>
          </a:p>
          <a:p>
            <a:r>
              <a:rPr lang="en-US" sz="2000">
                <a:solidFill>
                  <a:schemeClr val="tx1"/>
                </a:solidFill>
              </a:rPr>
              <a:t>Protoboard Kit ~ $35</a:t>
            </a:r>
          </a:p>
          <a:p>
            <a:r>
              <a:rPr lang="en-US" sz="2000">
                <a:solidFill>
                  <a:schemeClr val="tx1"/>
                </a:solidFill>
              </a:rPr>
              <a:t>Safety Measures ( circuit breaker &amp; thermal tape) ~ $40</a:t>
            </a:r>
          </a:p>
          <a:p>
            <a:r>
              <a:rPr lang="en-US" sz="2000">
                <a:solidFill>
                  <a:schemeClr val="tx1"/>
                </a:solidFill>
              </a:rPr>
              <a:t>Wireless Monitor (Connect to iPads)</a:t>
            </a:r>
          </a:p>
          <a:p>
            <a:r>
              <a:rPr lang="en-US" sz="2000">
                <a:solidFill>
                  <a:schemeClr val="tx1"/>
                </a:solidFill>
              </a:rPr>
              <a:t>Breadboard for Testing (FREE!)</a:t>
            </a:r>
          </a:p>
          <a:p>
            <a:r>
              <a:rPr lang="en-US" sz="2000">
                <a:solidFill>
                  <a:schemeClr val="tx1"/>
                </a:solidFill>
              </a:rPr>
              <a:t>Metal Bed Frame ~ $60?</a:t>
            </a:r>
          </a:p>
          <a:p>
            <a:endParaRPr lang="en-US" sz="2000">
              <a:solidFill>
                <a:schemeClr val="tx1"/>
              </a:solidFill>
            </a:endParaRPr>
          </a:p>
        </p:txBody>
      </p:sp>
      <p:sp>
        <p:nvSpPr>
          <p:cNvPr id="4" name="Content Placeholder 3">
            <a:extLst>
              <a:ext uri="{FF2B5EF4-FFF2-40B4-BE49-F238E27FC236}">
                <a16:creationId xmlns:a16="http://schemas.microsoft.com/office/drawing/2014/main" id="{6EB33834-ED3F-B71C-3CE6-77597BB13BE4}"/>
              </a:ext>
            </a:extLst>
          </p:cNvPr>
          <p:cNvSpPr>
            <a:spLocks noGrp="1"/>
          </p:cNvSpPr>
          <p:nvPr>
            <p:ph sz="half" idx="2"/>
          </p:nvPr>
        </p:nvSpPr>
        <p:spPr>
          <a:xfrm>
            <a:off x="5178169" y="1675515"/>
            <a:ext cx="4184034" cy="1104916"/>
          </a:xfrm>
        </p:spPr>
        <p:txBody>
          <a:bodyPr vert="horz" lIns="91440" tIns="45720" rIns="91440" bIns="45720" rtlCol="0" anchor="t">
            <a:noAutofit/>
          </a:bodyPr>
          <a:lstStyle/>
          <a:p>
            <a:r>
              <a:rPr lang="en-US" sz="2000" dirty="0">
                <a:solidFill>
                  <a:schemeClr val="tx1"/>
                </a:solidFill>
              </a:rPr>
              <a:t>Mattress from Housing for Testing (Free!)</a:t>
            </a:r>
          </a:p>
          <a:p>
            <a:pPr lvl="1"/>
            <a:r>
              <a:rPr lang="en-US" sz="2000" dirty="0">
                <a:solidFill>
                  <a:schemeClr val="tx1"/>
                </a:solidFill>
              </a:rPr>
              <a:t>Final Mattress ~ $80</a:t>
            </a:r>
          </a:p>
        </p:txBody>
      </p:sp>
    </p:spTree>
    <p:extLst>
      <p:ext uri="{BB962C8B-B14F-4D97-AF65-F5344CB8AC3E}">
        <p14:creationId xmlns:p14="http://schemas.microsoft.com/office/powerpoint/2010/main" val="57888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CAEEEBD-779B-4609-A737-4BEFD64744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F865128-9162-4A93-BA38-3EDA100D0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7FAD7EB-2975-48FE-9C11-06D44B0DB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F958341-3D13-40CF-B851-BBFE57BD4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E52E91BF-6028-4758-83D2-479E08BC6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BB6FFE21-EADD-48B3-B3A3-7D6CEBD0A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1DC66C91-0E5F-44BB-A970-EBE30BD37F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94AAD67-2A87-45F4-89D1-050773C99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051A6E4-D760-437F-8BB3-F99D4A20F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A6C2BC1-D612-48ED-923C-0F0024DB0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EC7FFC4-633F-4F2A-AB36-3D953B16B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78689CC-8C67-60BC-370A-C4D19CAFAC22}"/>
              </a:ext>
            </a:extLst>
          </p:cNvPr>
          <p:cNvSpPr>
            <a:spLocks noGrp="1"/>
          </p:cNvSpPr>
          <p:nvPr>
            <p:ph type="title"/>
          </p:nvPr>
        </p:nvSpPr>
        <p:spPr>
          <a:xfrm>
            <a:off x="4056463" y="609600"/>
            <a:ext cx="5217538" cy="1320800"/>
          </a:xfrm>
        </p:spPr>
        <p:txBody>
          <a:bodyPr vert="horz" lIns="91440" tIns="45720" rIns="91440" bIns="45720" rtlCol="0" anchor="t">
            <a:normAutofit/>
          </a:bodyPr>
          <a:lstStyle/>
          <a:p>
            <a:r>
              <a:rPr lang="en-US"/>
              <a:t>Execution Plan (For Fall 2022)</a:t>
            </a:r>
          </a:p>
        </p:txBody>
      </p:sp>
      <p:pic>
        <p:nvPicPr>
          <p:cNvPr id="4" name="Picture 4" descr="A picture containing text, clipart&#10;&#10;Description automatically generated">
            <a:extLst>
              <a:ext uri="{FF2B5EF4-FFF2-40B4-BE49-F238E27FC236}">
                <a16:creationId xmlns:a16="http://schemas.microsoft.com/office/drawing/2014/main" id="{8D58C3B3-30D7-3A20-1827-307ABB1590EE}"/>
              </a:ext>
            </a:extLst>
          </p:cNvPr>
          <p:cNvPicPr>
            <a:picLocks noChangeAspect="1"/>
          </p:cNvPicPr>
          <p:nvPr/>
        </p:nvPicPr>
        <p:blipFill rotWithShape="1">
          <a:blip r:embed="rId3"/>
          <a:srcRect r="1" b="6602"/>
          <a:stretch/>
        </p:blipFill>
        <p:spPr>
          <a:xfrm>
            <a:off x="677334" y="609600"/>
            <a:ext cx="3144597" cy="2601747"/>
          </a:xfrm>
          <a:prstGeom prst="rect">
            <a:avLst/>
          </a:prstGeom>
        </p:spPr>
      </p:pic>
      <p:sp>
        <p:nvSpPr>
          <p:cNvPr id="22" name="Isosceles Triangle 8">
            <a:extLst>
              <a:ext uri="{FF2B5EF4-FFF2-40B4-BE49-F238E27FC236}">
                <a16:creationId xmlns:a16="http://schemas.microsoft.com/office/drawing/2014/main" id="{8B4C3E9C-D9F6-4DE9-A1CE-0FD8AD783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6990A10-277F-1010-2963-7345BA79EF48}"/>
              </a:ext>
            </a:extLst>
          </p:cNvPr>
          <p:cNvSpPr>
            <a:spLocks noGrp="1"/>
          </p:cNvSpPr>
          <p:nvPr>
            <p:ph sz="half" idx="1"/>
          </p:nvPr>
        </p:nvSpPr>
        <p:spPr>
          <a:xfrm>
            <a:off x="4062394" y="2160589"/>
            <a:ext cx="5211607" cy="3880773"/>
          </a:xfrm>
        </p:spPr>
        <p:txBody>
          <a:bodyPr vert="horz" lIns="91440" tIns="45720" rIns="91440" bIns="45720" rtlCol="0" anchor="t">
            <a:normAutofit/>
          </a:bodyPr>
          <a:lstStyle/>
          <a:p>
            <a:r>
              <a:rPr lang="en-US" sz="2400"/>
              <a:t>Simulate circuits</a:t>
            </a:r>
          </a:p>
          <a:p>
            <a:r>
              <a:rPr lang="en-US" sz="2400"/>
              <a:t>Build one circuit including all sensors on a simulator</a:t>
            </a:r>
          </a:p>
          <a:p>
            <a:r>
              <a:rPr lang="en-US" sz="2400"/>
              <a:t>Build and Test the circuits (pressure, heart rate / pulse ox, bed alarm)</a:t>
            </a:r>
          </a:p>
          <a:p>
            <a:pPr lvl="1"/>
            <a:r>
              <a:rPr lang="en-US" sz="2200"/>
              <a:t>Write code for each sensor</a:t>
            </a:r>
          </a:p>
          <a:p>
            <a:r>
              <a:rPr lang="en-US" sz="2400"/>
              <a:t>Develop the App </a:t>
            </a:r>
          </a:p>
          <a:p>
            <a:endParaRPr lang="en-US" sz="2400"/>
          </a:p>
          <a:p>
            <a:pPr marL="0" indent="0"/>
            <a:endParaRPr lang="en-US"/>
          </a:p>
          <a:p>
            <a:endParaRPr lang="en-US"/>
          </a:p>
          <a:p>
            <a:endParaRPr lang="en-US"/>
          </a:p>
          <a:p>
            <a:endParaRPr lang="en-US"/>
          </a:p>
        </p:txBody>
      </p:sp>
      <p:sp>
        <p:nvSpPr>
          <p:cNvPr id="24" name="Rectangle 23">
            <a:extLst>
              <a:ext uri="{FF2B5EF4-FFF2-40B4-BE49-F238E27FC236}">
                <a16:creationId xmlns:a16="http://schemas.microsoft.com/office/drawing/2014/main" id="{7218418D-24E2-4892-810C-B0157DFDD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26230" y="5618029"/>
            <a:ext cx="618066" cy="228600"/>
          </a:xfrm>
          <a:prstGeom prst="rect">
            <a:avLst/>
          </a:prstGeom>
          <a:solidFill>
            <a:srgbClr val="EA2D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BE7E1FEA-322A-05F9-22E8-EB6EEC2279B2}"/>
              </a:ext>
            </a:extLst>
          </p:cNvPr>
          <p:cNvPicPr>
            <a:picLocks noChangeAspect="1"/>
          </p:cNvPicPr>
          <p:nvPr/>
        </p:nvPicPr>
        <p:blipFill rotWithShape="1">
          <a:blip r:embed="rId4"/>
          <a:srcRect l="6080" r="6297" b="5"/>
          <a:stretch/>
        </p:blipFill>
        <p:spPr>
          <a:xfrm>
            <a:off x="677334" y="3439947"/>
            <a:ext cx="3144597" cy="2601746"/>
          </a:xfrm>
          <a:prstGeom prst="rect">
            <a:avLst/>
          </a:prstGeom>
        </p:spPr>
      </p:pic>
    </p:spTree>
    <p:extLst>
      <p:ext uri="{BB962C8B-B14F-4D97-AF65-F5344CB8AC3E}">
        <p14:creationId xmlns:p14="http://schemas.microsoft.com/office/powerpoint/2010/main" val="2047121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8">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4" name="Isosceles Triangle 6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A6BF2E0-6602-B2AF-0A53-048A46245DAB}"/>
              </a:ext>
            </a:extLst>
          </p:cNvPr>
          <p:cNvSpPr>
            <a:spLocks noGrp="1"/>
          </p:cNvSpPr>
          <p:nvPr>
            <p:ph type="title"/>
          </p:nvPr>
        </p:nvSpPr>
        <p:spPr>
          <a:xfrm>
            <a:off x="477575" y="273149"/>
            <a:ext cx="4221187" cy="1375608"/>
          </a:xfrm>
        </p:spPr>
        <p:txBody>
          <a:bodyPr anchor="ctr">
            <a:normAutofit/>
          </a:bodyPr>
          <a:lstStyle/>
          <a:p>
            <a:r>
              <a:rPr lang="en-US" sz="4000" dirty="0">
                <a:solidFill>
                  <a:schemeClr val="bg1"/>
                </a:solidFill>
              </a:rPr>
              <a:t>Hardware Milestones</a:t>
            </a:r>
          </a:p>
        </p:txBody>
      </p:sp>
      <p:pic>
        <p:nvPicPr>
          <p:cNvPr id="52" name="Picture 52" descr="A picture containing text, chair, seat&#10;&#10;Description automatically generated">
            <a:extLst>
              <a:ext uri="{FF2B5EF4-FFF2-40B4-BE49-F238E27FC236}">
                <a16:creationId xmlns:a16="http://schemas.microsoft.com/office/drawing/2014/main" id="{F02CEB1D-97B4-41C4-C22C-62D09CE1B4DA}"/>
              </a:ext>
            </a:extLst>
          </p:cNvPr>
          <p:cNvPicPr>
            <a:picLocks noChangeAspect="1"/>
          </p:cNvPicPr>
          <p:nvPr/>
        </p:nvPicPr>
        <p:blipFill rotWithShape="1">
          <a:blip r:embed="rId3"/>
          <a:srcRect r="-102" b="6391"/>
          <a:stretch/>
        </p:blipFill>
        <p:spPr>
          <a:xfrm>
            <a:off x="6096001" y="1478622"/>
            <a:ext cx="5148725" cy="3669042"/>
          </a:xfrm>
          <a:prstGeom prst="rect">
            <a:avLst/>
          </a:prstGeom>
        </p:spPr>
      </p:pic>
      <p:sp>
        <p:nvSpPr>
          <p:cNvPr id="74" name="Isosceles Triangle 6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42" name="Content Placeholder 2">
            <a:extLst>
              <a:ext uri="{FF2B5EF4-FFF2-40B4-BE49-F238E27FC236}">
                <a16:creationId xmlns:a16="http://schemas.microsoft.com/office/drawing/2014/main" id="{385493D4-3762-A2BC-318E-11C57FC0B957}"/>
              </a:ext>
            </a:extLst>
          </p:cNvPr>
          <p:cNvGraphicFramePr>
            <a:graphicFrameLocks noGrp="1"/>
          </p:cNvGraphicFramePr>
          <p:nvPr>
            <p:ph idx="1"/>
            <p:extLst>
              <p:ext uri="{D42A27DB-BD31-4B8C-83A1-F6EECF244321}">
                <p14:modId xmlns:p14="http://schemas.microsoft.com/office/powerpoint/2010/main" val="2217098474"/>
              </p:ext>
            </p:extLst>
          </p:nvPr>
        </p:nvGraphicFramePr>
        <p:xfrm>
          <a:off x="479143" y="1712611"/>
          <a:ext cx="4062462" cy="461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500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F2E0-6602-B2AF-0A53-048A46245DAB}"/>
              </a:ext>
            </a:extLst>
          </p:cNvPr>
          <p:cNvSpPr>
            <a:spLocks noGrp="1"/>
          </p:cNvSpPr>
          <p:nvPr>
            <p:ph type="title"/>
          </p:nvPr>
        </p:nvSpPr>
        <p:spPr>
          <a:xfrm>
            <a:off x="477575" y="273149"/>
            <a:ext cx="4221187" cy="1375608"/>
          </a:xfrm>
        </p:spPr>
        <p:txBody>
          <a:bodyPr anchor="ctr">
            <a:normAutofit/>
          </a:bodyPr>
          <a:lstStyle/>
          <a:p>
            <a:r>
              <a:rPr lang="en-US" sz="4000" dirty="0"/>
              <a:t>Software Milestones</a:t>
            </a:r>
          </a:p>
        </p:txBody>
      </p:sp>
      <p:graphicFrame>
        <p:nvGraphicFramePr>
          <p:cNvPr id="42" name="Content Placeholder 2">
            <a:extLst>
              <a:ext uri="{FF2B5EF4-FFF2-40B4-BE49-F238E27FC236}">
                <a16:creationId xmlns:a16="http://schemas.microsoft.com/office/drawing/2014/main" id="{385493D4-3762-A2BC-318E-11C57FC0B957}"/>
              </a:ext>
            </a:extLst>
          </p:cNvPr>
          <p:cNvGraphicFramePr>
            <a:graphicFrameLocks noGrp="1"/>
          </p:cNvGraphicFramePr>
          <p:nvPr>
            <p:ph idx="1"/>
            <p:extLst>
              <p:ext uri="{D42A27DB-BD31-4B8C-83A1-F6EECF244321}">
                <p14:modId xmlns:p14="http://schemas.microsoft.com/office/powerpoint/2010/main" val="2593994727"/>
              </p:ext>
            </p:extLst>
          </p:nvPr>
        </p:nvGraphicFramePr>
        <p:xfrm>
          <a:off x="479143" y="1712611"/>
          <a:ext cx="4062462" cy="4613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a:extLst>
              <a:ext uri="{FF2B5EF4-FFF2-40B4-BE49-F238E27FC236}">
                <a16:creationId xmlns:a16="http://schemas.microsoft.com/office/drawing/2014/main" id="{363B9214-09D6-879E-07EB-EDC7E676B660}"/>
              </a:ext>
            </a:extLst>
          </p:cNvPr>
          <p:cNvCxnSpPr>
            <a:cxnSpLocks/>
          </p:cNvCxnSpPr>
          <p:nvPr/>
        </p:nvCxnSpPr>
        <p:spPr>
          <a:xfrm>
            <a:off x="4826000" y="2108200"/>
            <a:ext cx="2247900" cy="298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3B500B-35B4-1399-891C-91A53DB3DAD9}"/>
              </a:ext>
            </a:extLst>
          </p:cNvPr>
          <p:cNvCxnSpPr>
            <a:cxnSpLocks/>
          </p:cNvCxnSpPr>
          <p:nvPr/>
        </p:nvCxnSpPr>
        <p:spPr>
          <a:xfrm flipV="1">
            <a:off x="4826000" y="2591832"/>
            <a:ext cx="2247900" cy="21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B67CA1-2CA7-97F2-E6A7-4B71C04956CA}"/>
              </a:ext>
            </a:extLst>
          </p:cNvPr>
          <p:cNvCxnSpPr>
            <a:cxnSpLocks/>
          </p:cNvCxnSpPr>
          <p:nvPr/>
        </p:nvCxnSpPr>
        <p:spPr>
          <a:xfrm>
            <a:off x="4826000" y="3632200"/>
            <a:ext cx="2082800" cy="29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C4D68A-A279-DB4B-EA44-B6DA6F121BAD}"/>
              </a:ext>
            </a:extLst>
          </p:cNvPr>
          <p:cNvCxnSpPr>
            <a:cxnSpLocks/>
          </p:cNvCxnSpPr>
          <p:nvPr/>
        </p:nvCxnSpPr>
        <p:spPr>
          <a:xfrm flipV="1">
            <a:off x="4826000" y="4114800"/>
            <a:ext cx="208280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D52EF5-6E40-A3B2-CF77-AD71F82BB46F}"/>
              </a:ext>
            </a:extLst>
          </p:cNvPr>
          <p:cNvCxnSpPr>
            <a:cxnSpLocks/>
          </p:cNvCxnSpPr>
          <p:nvPr/>
        </p:nvCxnSpPr>
        <p:spPr>
          <a:xfrm>
            <a:off x="4826000" y="5143500"/>
            <a:ext cx="2247900" cy="303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7EE40-B836-EE0E-28D3-5768F911C466}"/>
              </a:ext>
            </a:extLst>
          </p:cNvPr>
          <p:cNvCxnSpPr>
            <a:cxnSpLocks/>
          </p:cNvCxnSpPr>
          <p:nvPr/>
        </p:nvCxnSpPr>
        <p:spPr>
          <a:xfrm flipV="1">
            <a:off x="4826000" y="5631742"/>
            <a:ext cx="2247900" cy="337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82D5E94-65CF-2CF4-285F-504FB81F69C0}"/>
              </a:ext>
            </a:extLst>
          </p:cNvPr>
          <p:cNvSpPr txBox="1"/>
          <p:nvPr/>
        </p:nvSpPr>
        <p:spPr>
          <a:xfrm>
            <a:off x="7277100" y="2257683"/>
            <a:ext cx="1359668" cy="369332"/>
          </a:xfrm>
          <a:prstGeom prst="rect">
            <a:avLst/>
          </a:prstGeom>
          <a:noFill/>
        </p:spPr>
        <p:txBody>
          <a:bodyPr wrap="none" rtlCol="0">
            <a:spAutoFit/>
          </a:bodyPr>
          <a:lstStyle/>
          <a:p>
            <a:r>
              <a:rPr lang="en-US" dirty="0"/>
              <a:t>Milestone 1</a:t>
            </a:r>
          </a:p>
        </p:txBody>
      </p:sp>
      <p:sp>
        <p:nvSpPr>
          <p:cNvPr id="18" name="TextBox 17">
            <a:extLst>
              <a:ext uri="{FF2B5EF4-FFF2-40B4-BE49-F238E27FC236}">
                <a16:creationId xmlns:a16="http://schemas.microsoft.com/office/drawing/2014/main" id="{87FF6E14-F60D-F6FB-883D-AAF80EA5BE24}"/>
              </a:ext>
            </a:extLst>
          </p:cNvPr>
          <p:cNvSpPr txBox="1"/>
          <p:nvPr/>
        </p:nvSpPr>
        <p:spPr>
          <a:xfrm>
            <a:off x="7277100" y="3834788"/>
            <a:ext cx="1359668" cy="369332"/>
          </a:xfrm>
          <a:prstGeom prst="rect">
            <a:avLst/>
          </a:prstGeom>
          <a:noFill/>
        </p:spPr>
        <p:txBody>
          <a:bodyPr wrap="none" rtlCol="0">
            <a:spAutoFit/>
          </a:bodyPr>
          <a:lstStyle/>
          <a:p>
            <a:r>
              <a:rPr lang="en-US" dirty="0"/>
              <a:t>Milestone 2</a:t>
            </a:r>
          </a:p>
        </p:txBody>
      </p:sp>
      <p:sp>
        <p:nvSpPr>
          <p:cNvPr id="19" name="TextBox 18">
            <a:extLst>
              <a:ext uri="{FF2B5EF4-FFF2-40B4-BE49-F238E27FC236}">
                <a16:creationId xmlns:a16="http://schemas.microsoft.com/office/drawing/2014/main" id="{A9E8155B-92BD-1147-ADC2-FB0A64186C5F}"/>
              </a:ext>
            </a:extLst>
          </p:cNvPr>
          <p:cNvSpPr txBox="1"/>
          <p:nvPr/>
        </p:nvSpPr>
        <p:spPr>
          <a:xfrm>
            <a:off x="7269397" y="5306764"/>
            <a:ext cx="1359668" cy="369332"/>
          </a:xfrm>
          <a:prstGeom prst="rect">
            <a:avLst/>
          </a:prstGeom>
          <a:noFill/>
        </p:spPr>
        <p:txBody>
          <a:bodyPr wrap="none" rtlCol="0">
            <a:spAutoFit/>
          </a:bodyPr>
          <a:lstStyle/>
          <a:p>
            <a:r>
              <a:rPr lang="en-US" dirty="0"/>
              <a:t>Milestone 3</a:t>
            </a:r>
          </a:p>
        </p:txBody>
      </p:sp>
    </p:spTree>
    <p:extLst>
      <p:ext uri="{BB962C8B-B14F-4D97-AF65-F5344CB8AC3E}">
        <p14:creationId xmlns:p14="http://schemas.microsoft.com/office/powerpoint/2010/main" val="1981396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6" descr="A picture containing text, clipart&#10;&#10;Description automatically generated">
            <a:extLst>
              <a:ext uri="{FF2B5EF4-FFF2-40B4-BE49-F238E27FC236}">
                <a16:creationId xmlns:a16="http://schemas.microsoft.com/office/drawing/2014/main" id="{0DC3DA25-F6D1-D35F-BD6C-6314BF111A07}"/>
              </a:ext>
            </a:extLst>
          </p:cNvPr>
          <p:cNvPicPr>
            <a:picLocks noGrp="1" noChangeAspect="1"/>
          </p:cNvPicPr>
          <p:nvPr>
            <p:ph idx="1"/>
          </p:nvPr>
        </p:nvPicPr>
        <p:blipFill>
          <a:blip r:embed="rId2"/>
          <a:stretch>
            <a:fillRect/>
          </a:stretch>
        </p:blipFill>
        <p:spPr>
          <a:xfrm>
            <a:off x="3560807" y="1287356"/>
            <a:ext cx="3967311" cy="3501168"/>
          </a:xfrm>
        </p:spPr>
      </p:pic>
    </p:spTree>
    <p:extLst>
      <p:ext uri="{BB962C8B-B14F-4D97-AF65-F5344CB8AC3E}">
        <p14:creationId xmlns:p14="http://schemas.microsoft.com/office/powerpoint/2010/main" val="391566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ky, person, outdoor, posing&#10;&#10;Description automatically generated">
            <a:extLst>
              <a:ext uri="{FF2B5EF4-FFF2-40B4-BE49-F238E27FC236}">
                <a16:creationId xmlns:a16="http://schemas.microsoft.com/office/drawing/2014/main" id="{EE649730-87E2-8350-DDC0-4AD6B0D21E66}"/>
              </a:ext>
            </a:extLst>
          </p:cNvPr>
          <p:cNvPicPr>
            <a:picLocks noChangeAspect="1"/>
          </p:cNvPicPr>
          <p:nvPr/>
        </p:nvPicPr>
        <p:blipFill rotWithShape="1">
          <a:blip r:embed="rId3">
            <a:duotone>
              <a:prstClr val="black"/>
              <a:schemeClr val="tx2">
                <a:tint val="45000"/>
                <a:satMod val="400000"/>
              </a:schemeClr>
            </a:duotone>
            <a:alphaModFix amt="40000"/>
          </a:blip>
          <a:srcRect r="7110"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2275177D-1C47-2ED5-EBDA-D6B3AA242186}"/>
              </a:ext>
            </a:extLst>
          </p:cNvPr>
          <p:cNvSpPr>
            <a:spLocks noGrp="1"/>
          </p:cNvSpPr>
          <p:nvPr>
            <p:ph type="title"/>
          </p:nvPr>
        </p:nvSpPr>
        <p:spPr>
          <a:xfrm>
            <a:off x="677334" y="780516"/>
            <a:ext cx="8596668" cy="1320800"/>
          </a:xfrm>
        </p:spPr>
        <p:txBody>
          <a:bodyPr>
            <a:normAutofit/>
          </a:bodyPr>
          <a:lstStyle/>
          <a:p>
            <a:r>
              <a:rPr lang="en-US" dirty="0"/>
              <a:t>Our Vision &amp; Goal</a:t>
            </a:r>
          </a:p>
        </p:txBody>
      </p:sp>
      <p:sp>
        <p:nvSpPr>
          <p:cNvPr id="3" name="Content Placeholder 2">
            <a:extLst>
              <a:ext uri="{FF2B5EF4-FFF2-40B4-BE49-F238E27FC236}">
                <a16:creationId xmlns:a16="http://schemas.microsoft.com/office/drawing/2014/main" id="{EECC721A-A103-0860-BCEE-7AD15A762358}"/>
              </a:ext>
            </a:extLst>
          </p:cNvPr>
          <p:cNvSpPr>
            <a:spLocks noGrp="1"/>
          </p:cNvSpPr>
          <p:nvPr>
            <p:ph idx="1"/>
          </p:nvPr>
        </p:nvSpPr>
        <p:spPr>
          <a:xfrm>
            <a:off x="677334" y="2160589"/>
            <a:ext cx="8596668" cy="3880773"/>
          </a:xfrm>
        </p:spPr>
        <p:txBody>
          <a:bodyPr vert="horz" lIns="91440" tIns="45720" rIns="91440" bIns="45720" rtlCol="0" anchor="t">
            <a:normAutofit lnSpcReduction="10000"/>
          </a:bodyPr>
          <a:lstStyle/>
          <a:p>
            <a:r>
              <a:rPr lang="en-US" sz="2400" dirty="0">
                <a:solidFill>
                  <a:srgbClr val="FFFFFF"/>
                </a:solidFill>
              </a:rPr>
              <a:t>To have a "Connected Mattress" with sensors and circuits  </a:t>
            </a:r>
          </a:p>
          <a:p>
            <a:r>
              <a:rPr lang="en-US" sz="2400" dirty="0">
                <a:solidFill>
                  <a:srgbClr val="FFFFFF"/>
                </a:solidFill>
              </a:rPr>
              <a:t>Allow healthcare providers the ability to continuously monitor their patients </a:t>
            </a:r>
            <a:endParaRPr lang="en-US" dirty="0"/>
          </a:p>
          <a:p>
            <a:pPr lvl="1"/>
            <a:r>
              <a:rPr lang="en-US" sz="2400" dirty="0">
                <a:solidFill>
                  <a:srgbClr val="FFFFFF"/>
                </a:solidFill>
              </a:rPr>
              <a:t>Can be alerted when patients vitals are changing too rapidly or fall below a certain threshold</a:t>
            </a:r>
          </a:p>
          <a:p>
            <a:pPr lvl="1"/>
            <a:r>
              <a:rPr lang="en-US" sz="2400" dirty="0">
                <a:solidFill>
                  <a:srgbClr val="FFFFFF"/>
                </a:solidFill>
              </a:rPr>
              <a:t>Benefit understaffed hospitals </a:t>
            </a:r>
          </a:p>
          <a:p>
            <a:pPr lvl="1"/>
            <a:r>
              <a:rPr lang="en-US" sz="2400" dirty="0">
                <a:solidFill>
                  <a:srgbClr val="FFFFFF"/>
                </a:solidFill>
              </a:rPr>
              <a:t>Comfort for patients </a:t>
            </a:r>
          </a:p>
          <a:p>
            <a:pPr lvl="1"/>
            <a:r>
              <a:rPr lang="en-US" sz="2400" dirty="0">
                <a:solidFill>
                  <a:srgbClr val="FFFFFF"/>
                </a:solidFill>
              </a:rPr>
              <a:t>Time logs cut in half (CNA, heart rate, pulse ox, circulation)</a:t>
            </a:r>
          </a:p>
          <a:p>
            <a:pPr lvl="1"/>
            <a:endParaRPr lang="en-US" dirty="0">
              <a:solidFill>
                <a:srgbClr val="FFFFFF"/>
              </a:solidFill>
            </a:endParaRPr>
          </a:p>
        </p:txBody>
      </p:sp>
    </p:spTree>
    <p:extLst>
      <p:ext uri="{BB962C8B-B14F-4D97-AF65-F5344CB8AC3E}">
        <p14:creationId xmlns:p14="http://schemas.microsoft.com/office/powerpoint/2010/main" val="13834852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18E447-E148-4101-80FA-2DAF2AEB6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8F12A889-19A8-4F03-A0CD-C9E02F82BE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6CF346D-F356-471A-BC7C-CFEF6D386D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6BB0FFB3-AC3E-4B20-A163-E262C6C8C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D356454-032F-4E57-9E39-E365EC4FB1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4B44E4E-530F-47E1-AB17-AD3C749E9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8B4E42E3-4EEF-407D-A9D9-5198E4D43E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C070C669-75F2-4F25-A0BB-1183C8A59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15065DD-90BF-4045-B90C-89293E98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D5A8D682-1F5C-43AB-8009-383AEF9E2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7B3DBBF5-2DDD-4C81-B2A4-A6DBBCB0D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0C35C81-1940-A254-BB0B-045973CA524B}"/>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Overall Idea</a:t>
            </a:r>
          </a:p>
        </p:txBody>
      </p:sp>
      <p:sp>
        <p:nvSpPr>
          <p:cNvPr id="3" name="Content Placeholder 2">
            <a:extLst>
              <a:ext uri="{FF2B5EF4-FFF2-40B4-BE49-F238E27FC236}">
                <a16:creationId xmlns:a16="http://schemas.microsoft.com/office/drawing/2014/main" id="{7CA0C5F4-8932-A467-1531-6A29533E6642}"/>
              </a:ext>
            </a:extLst>
          </p:cNvPr>
          <p:cNvSpPr>
            <a:spLocks noGrp="1"/>
          </p:cNvSpPr>
          <p:nvPr>
            <p:ph sz="half" idx="1"/>
          </p:nvPr>
        </p:nvSpPr>
        <p:spPr>
          <a:xfrm>
            <a:off x="681418" y="1391402"/>
            <a:ext cx="4429178" cy="4649960"/>
          </a:xfrm>
        </p:spPr>
        <p:txBody>
          <a:bodyPr vert="horz" lIns="91440" tIns="45720" rIns="91440" bIns="45720" rtlCol="0" anchor="t">
            <a:noAutofit/>
          </a:bodyPr>
          <a:lstStyle/>
          <a:p>
            <a:pPr>
              <a:lnSpc>
                <a:spcPct val="90000"/>
              </a:lnSpc>
            </a:pPr>
            <a:r>
              <a:rPr lang="en-US" sz="1900">
                <a:solidFill>
                  <a:schemeClr val="tx1"/>
                </a:solidFill>
              </a:rPr>
              <a:t>Pressure sensors (weight + distribution): </a:t>
            </a:r>
            <a:r>
              <a:rPr lang="en-US" sz="1900" err="1">
                <a:solidFill>
                  <a:schemeClr val="tx1"/>
                </a:solidFill>
              </a:rPr>
              <a:t>Tekscan</a:t>
            </a:r>
            <a:r>
              <a:rPr lang="en-US" sz="1900">
                <a:solidFill>
                  <a:schemeClr val="tx1"/>
                </a:solidFill>
              </a:rPr>
              <a:t> body pressure mapping</a:t>
            </a:r>
          </a:p>
          <a:p>
            <a:pPr>
              <a:lnSpc>
                <a:spcPct val="90000"/>
              </a:lnSpc>
            </a:pPr>
            <a:r>
              <a:rPr lang="en-US" sz="1900">
                <a:solidFill>
                  <a:schemeClr val="tx1"/>
                </a:solidFill>
              </a:rPr>
              <a:t> Heart rate sensors: Reflection-type pulse sensors  / Optical sensor </a:t>
            </a:r>
          </a:p>
          <a:p>
            <a:pPr lvl="1">
              <a:lnSpc>
                <a:spcPct val="90000"/>
              </a:lnSpc>
            </a:pPr>
            <a:r>
              <a:rPr lang="en-US" sz="1700">
                <a:solidFill>
                  <a:schemeClr val="tx1"/>
                </a:solidFill>
              </a:rPr>
              <a:t>Pulse O2 monitor: Transmissive pulse oximetry </a:t>
            </a:r>
          </a:p>
          <a:p>
            <a:pPr>
              <a:lnSpc>
                <a:spcPct val="90000"/>
              </a:lnSpc>
            </a:pPr>
            <a:r>
              <a:rPr lang="en-US" sz="1900">
                <a:solidFill>
                  <a:schemeClr val="tx1"/>
                </a:solidFill>
              </a:rPr>
              <a:t>Bed Alarm: Sensor to detect when patient is continuously moving / trying to get up</a:t>
            </a:r>
          </a:p>
          <a:p>
            <a:pPr>
              <a:lnSpc>
                <a:spcPct val="90000"/>
              </a:lnSpc>
            </a:pPr>
            <a:r>
              <a:rPr lang="en-US" sz="1900">
                <a:solidFill>
                  <a:schemeClr val="tx1"/>
                </a:solidFill>
              </a:rPr>
              <a:t>Automatic heater/cooler: Temperature sensor</a:t>
            </a:r>
          </a:p>
          <a:p>
            <a:pPr>
              <a:lnSpc>
                <a:spcPct val="90000"/>
              </a:lnSpc>
            </a:pPr>
            <a:r>
              <a:rPr lang="en-US" sz="1900">
                <a:solidFill>
                  <a:schemeClr val="tx1"/>
                </a:solidFill>
              </a:rPr>
              <a:t>Circulation (prevent blood clots): Intermittent pneumatic compression pumps</a:t>
            </a:r>
          </a:p>
          <a:p>
            <a:pPr>
              <a:lnSpc>
                <a:spcPct val="90000"/>
              </a:lnSpc>
            </a:pPr>
            <a:r>
              <a:rPr lang="en-US" sz="1900">
                <a:solidFill>
                  <a:schemeClr val="tx1"/>
                </a:solidFill>
              </a:rPr>
              <a:t>Massager/sleep quality analyzer: 3 axis accelerometer sensor </a:t>
            </a:r>
          </a:p>
        </p:txBody>
      </p:sp>
      <p:pic>
        <p:nvPicPr>
          <p:cNvPr id="8" name="Picture 8" descr="A picture containing text&#10;&#10;Description automatically generated">
            <a:extLst>
              <a:ext uri="{FF2B5EF4-FFF2-40B4-BE49-F238E27FC236}">
                <a16:creationId xmlns:a16="http://schemas.microsoft.com/office/drawing/2014/main" id="{F03B3574-FFDF-B32F-1795-CA570BE201AB}"/>
              </a:ext>
            </a:extLst>
          </p:cNvPr>
          <p:cNvPicPr>
            <a:picLocks noChangeAspect="1"/>
          </p:cNvPicPr>
          <p:nvPr/>
        </p:nvPicPr>
        <p:blipFill rotWithShape="1">
          <a:blip r:embed="rId3"/>
          <a:srcRect r="4" b="1907"/>
          <a:stretch/>
        </p:blipFill>
        <p:spPr>
          <a:xfrm>
            <a:off x="5562935" y="656822"/>
            <a:ext cx="1862332" cy="1826881"/>
          </a:xfrm>
          <a:prstGeom prst="rect">
            <a:avLst/>
          </a:prstGeom>
        </p:spPr>
      </p:pic>
      <p:pic>
        <p:nvPicPr>
          <p:cNvPr id="6" name="Picture 6" descr="A picture containing text, person, cellphone, hand&#10;&#10;Description automatically generated">
            <a:extLst>
              <a:ext uri="{FF2B5EF4-FFF2-40B4-BE49-F238E27FC236}">
                <a16:creationId xmlns:a16="http://schemas.microsoft.com/office/drawing/2014/main" id="{88056F44-002D-A368-154E-735E08A788BF}"/>
              </a:ext>
            </a:extLst>
          </p:cNvPr>
          <p:cNvPicPr>
            <a:picLocks noChangeAspect="1"/>
          </p:cNvPicPr>
          <p:nvPr/>
        </p:nvPicPr>
        <p:blipFill rotWithShape="1">
          <a:blip r:embed="rId4"/>
          <a:srcRect r="4" b="1907"/>
          <a:stretch/>
        </p:blipFill>
        <p:spPr>
          <a:xfrm>
            <a:off x="7358609" y="736932"/>
            <a:ext cx="1862332" cy="1826881"/>
          </a:xfrm>
          <a:prstGeom prst="rect">
            <a:avLst/>
          </a:prstGeom>
        </p:spPr>
      </p:pic>
      <p:sp>
        <p:nvSpPr>
          <p:cNvPr id="38" name="Isosceles Triangle 8">
            <a:extLst>
              <a:ext uri="{FF2B5EF4-FFF2-40B4-BE49-F238E27FC236}">
                <a16:creationId xmlns:a16="http://schemas.microsoft.com/office/drawing/2014/main" id="{57C8A51B-5F07-47EB-9EE5-47BBC6BE4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a:extLst>
              <a:ext uri="{FF2B5EF4-FFF2-40B4-BE49-F238E27FC236}">
                <a16:creationId xmlns:a16="http://schemas.microsoft.com/office/drawing/2014/main" id="{8B894104-DC9B-2835-4BB2-04003CC881E5}"/>
              </a:ext>
            </a:extLst>
          </p:cNvPr>
          <p:cNvPicPr>
            <a:picLocks noChangeAspect="1"/>
          </p:cNvPicPr>
          <p:nvPr/>
        </p:nvPicPr>
        <p:blipFill rotWithShape="1">
          <a:blip r:embed="rId5"/>
          <a:srcRect t="50539" r="1317" b="4660"/>
          <a:stretch/>
        </p:blipFill>
        <p:spPr>
          <a:xfrm>
            <a:off x="5431416" y="2471442"/>
            <a:ext cx="3908198" cy="1735664"/>
          </a:xfrm>
          <a:prstGeom prst="rect">
            <a:avLst/>
          </a:prstGeom>
        </p:spPr>
      </p:pic>
      <p:pic>
        <p:nvPicPr>
          <p:cNvPr id="5" name="Picture 4">
            <a:extLst>
              <a:ext uri="{FF2B5EF4-FFF2-40B4-BE49-F238E27FC236}">
                <a16:creationId xmlns:a16="http://schemas.microsoft.com/office/drawing/2014/main" id="{E33B8259-6D28-0265-91ED-6F4DFB8FE215}"/>
              </a:ext>
            </a:extLst>
          </p:cNvPr>
          <p:cNvPicPr>
            <a:picLocks noChangeAspect="1"/>
          </p:cNvPicPr>
          <p:nvPr/>
        </p:nvPicPr>
        <p:blipFill rotWithShape="1">
          <a:blip r:embed="rId6"/>
          <a:srcRect t="8037" r="1522" b="12224"/>
          <a:stretch/>
        </p:blipFill>
        <p:spPr>
          <a:xfrm>
            <a:off x="5565776" y="4246667"/>
            <a:ext cx="3708226" cy="1949748"/>
          </a:xfrm>
          <a:prstGeom prst="rect">
            <a:avLst/>
          </a:prstGeom>
        </p:spPr>
      </p:pic>
    </p:spTree>
    <p:extLst>
      <p:ext uri="{BB962C8B-B14F-4D97-AF65-F5344CB8AC3E}">
        <p14:creationId xmlns:p14="http://schemas.microsoft.com/office/powerpoint/2010/main" val="2172118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3DD7-9236-E500-FE59-CF3531E759D5}"/>
              </a:ext>
            </a:extLst>
          </p:cNvPr>
          <p:cNvSpPr>
            <a:spLocks noGrp="1"/>
          </p:cNvSpPr>
          <p:nvPr>
            <p:ph type="title"/>
          </p:nvPr>
        </p:nvSpPr>
        <p:spPr/>
        <p:txBody>
          <a:bodyPr/>
          <a:lstStyle/>
          <a:p>
            <a:r>
              <a:rPr lang="en-US">
                <a:ea typeface="+mj-lt"/>
                <a:cs typeface="+mj-lt"/>
              </a:rPr>
              <a:t>Circuits</a:t>
            </a:r>
          </a:p>
          <a:p>
            <a:endParaRPr lang="en-US"/>
          </a:p>
        </p:txBody>
      </p:sp>
      <p:pic>
        <p:nvPicPr>
          <p:cNvPr id="3" name="Picture 3" descr="Diagram, schematic&#10;&#10;Description automatically generated">
            <a:extLst>
              <a:ext uri="{FF2B5EF4-FFF2-40B4-BE49-F238E27FC236}">
                <a16:creationId xmlns:a16="http://schemas.microsoft.com/office/drawing/2014/main" id="{FD87AA14-839A-5486-3BE8-83E6E69F6500}"/>
              </a:ext>
            </a:extLst>
          </p:cNvPr>
          <p:cNvPicPr>
            <a:picLocks noChangeAspect="1"/>
          </p:cNvPicPr>
          <p:nvPr/>
        </p:nvPicPr>
        <p:blipFill>
          <a:blip r:embed="rId3"/>
          <a:stretch>
            <a:fillRect/>
          </a:stretch>
        </p:blipFill>
        <p:spPr>
          <a:xfrm>
            <a:off x="1587" y="3432747"/>
            <a:ext cx="4251325" cy="3437381"/>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DC13609E-26D7-5DFC-04E4-0DB35EA09BE9}"/>
              </a:ext>
            </a:extLst>
          </p:cNvPr>
          <p:cNvPicPr>
            <a:picLocks noChangeAspect="1"/>
          </p:cNvPicPr>
          <p:nvPr/>
        </p:nvPicPr>
        <p:blipFill>
          <a:blip r:embed="rId4"/>
          <a:stretch>
            <a:fillRect/>
          </a:stretch>
        </p:blipFill>
        <p:spPr>
          <a:xfrm>
            <a:off x="261258" y="1266483"/>
            <a:ext cx="3477985" cy="2066248"/>
          </a:xfrm>
          <a:prstGeom prst="rect">
            <a:avLst/>
          </a:prstGeom>
        </p:spPr>
      </p:pic>
      <p:pic>
        <p:nvPicPr>
          <p:cNvPr id="5" name="Picture 5">
            <a:extLst>
              <a:ext uri="{FF2B5EF4-FFF2-40B4-BE49-F238E27FC236}">
                <a16:creationId xmlns:a16="http://schemas.microsoft.com/office/drawing/2014/main" id="{A37ECE25-5EF5-9A3F-DA0C-E86B66E96EAB}"/>
              </a:ext>
            </a:extLst>
          </p:cNvPr>
          <p:cNvPicPr>
            <a:picLocks noChangeAspect="1"/>
          </p:cNvPicPr>
          <p:nvPr/>
        </p:nvPicPr>
        <p:blipFill>
          <a:blip r:embed="rId5"/>
          <a:stretch>
            <a:fillRect/>
          </a:stretch>
        </p:blipFill>
        <p:spPr>
          <a:xfrm>
            <a:off x="8832624" y="810913"/>
            <a:ext cx="2973387" cy="2231262"/>
          </a:xfrm>
          <a:prstGeom prst="rect">
            <a:avLst/>
          </a:prstGeom>
        </p:spPr>
      </p:pic>
      <p:pic>
        <p:nvPicPr>
          <p:cNvPr id="6" name="Picture 6" descr="A picture containing text, electronics, circuit&#10;&#10;Description automatically generated">
            <a:extLst>
              <a:ext uri="{FF2B5EF4-FFF2-40B4-BE49-F238E27FC236}">
                <a16:creationId xmlns:a16="http://schemas.microsoft.com/office/drawing/2014/main" id="{ECED3B91-4C95-5C7F-8568-1357C8608641}"/>
              </a:ext>
            </a:extLst>
          </p:cNvPr>
          <p:cNvPicPr>
            <a:picLocks noChangeAspect="1"/>
          </p:cNvPicPr>
          <p:nvPr/>
        </p:nvPicPr>
        <p:blipFill>
          <a:blip r:embed="rId6"/>
          <a:stretch>
            <a:fillRect/>
          </a:stretch>
        </p:blipFill>
        <p:spPr>
          <a:xfrm>
            <a:off x="4448855" y="1153309"/>
            <a:ext cx="3818164" cy="2108898"/>
          </a:xfrm>
          <a:prstGeom prst="rect">
            <a:avLst/>
          </a:prstGeom>
        </p:spPr>
      </p:pic>
      <p:pic>
        <p:nvPicPr>
          <p:cNvPr id="7" name="Picture 7" descr="A picture containing text, electronics&#10;&#10;Description automatically generated">
            <a:extLst>
              <a:ext uri="{FF2B5EF4-FFF2-40B4-BE49-F238E27FC236}">
                <a16:creationId xmlns:a16="http://schemas.microsoft.com/office/drawing/2014/main" id="{207C792A-0ADF-3958-3433-B386CD3BC6CB}"/>
              </a:ext>
            </a:extLst>
          </p:cNvPr>
          <p:cNvPicPr>
            <a:picLocks noChangeAspect="1"/>
          </p:cNvPicPr>
          <p:nvPr/>
        </p:nvPicPr>
        <p:blipFill>
          <a:blip r:embed="rId7"/>
          <a:stretch>
            <a:fillRect/>
          </a:stretch>
        </p:blipFill>
        <p:spPr>
          <a:xfrm>
            <a:off x="4391025" y="3805361"/>
            <a:ext cx="4330700" cy="1771402"/>
          </a:xfrm>
          <a:prstGeom prst="rect">
            <a:avLst/>
          </a:prstGeom>
        </p:spPr>
      </p:pic>
      <p:pic>
        <p:nvPicPr>
          <p:cNvPr id="8" name="Picture 8">
            <a:extLst>
              <a:ext uri="{FF2B5EF4-FFF2-40B4-BE49-F238E27FC236}">
                <a16:creationId xmlns:a16="http://schemas.microsoft.com/office/drawing/2014/main" id="{67245AF6-3E16-FF90-54C3-7504D697235D}"/>
              </a:ext>
            </a:extLst>
          </p:cNvPr>
          <p:cNvPicPr>
            <a:picLocks noChangeAspect="1"/>
          </p:cNvPicPr>
          <p:nvPr/>
        </p:nvPicPr>
        <p:blipFill>
          <a:blip r:embed="rId8"/>
          <a:stretch>
            <a:fillRect/>
          </a:stretch>
        </p:blipFill>
        <p:spPr>
          <a:xfrm>
            <a:off x="8673667" y="3798580"/>
            <a:ext cx="3376036" cy="2936623"/>
          </a:xfrm>
          <a:prstGeom prst="rect">
            <a:avLst/>
          </a:prstGeom>
        </p:spPr>
      </p:pic>
    </p:spTree>
    <p:extLst>
      <p:ext uri="{BB962C8B-B14F-4D97-AF65-F5344CB8AC3E}">
        <p14:creationId xmlns:p14="http://schemas.microsoft.com/office/powerpoint/2010/main" val="3600439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C819-BCB4-EE4D-842C-0F7389F17818}"/>
              </a:ext>
            </a:extLst>
          </p:cNvPr>
          <p:cNvSpPr>
            <a:spLocks noGrp="1"/>
          </p:cNvSpPr>
          <p:nvPr>
            <p:ph type="title"/>
          </p:nvPr>
        </p:nvSpPr>
        <p:spPr/>
        <p:txBody>
          <a:bodyPr/>
          <a:lstStyle/>
          <a:p>
            <a:r>
              <a:rPr lang="en-US"/>
              <a:t>Circuits</a:t>
            </a:r>
          </a:p>
        </p:txBody>
      </p:sp>
      <p:sp>
        <p:nvSpPr>
          <p:cNvPr id="3" name="Rectangle 2">
            <a:extLst>
              <a:ext uri="{FF2B5EF4-FFF2-40B4-BE49-F238E27FC236}">
                <a16:creationId xmlns:a16="http://schemas.microsoft.com/office/drawing/2014/main" id="{43FC1663-C4EF-1CC5-A673-47AFD1A547BD}"/>
              </a:ext>
            </a:extLst>
          </p:cNvPr>
          <p:cNvSpPr/>
          <p:nvPr/>
        </p:nvSpPr>
        <p:spPr>
          <a:xfrm>
            <a:off x="954505" y="3035969"/>
            <a:ext cx="1179094" cy="914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574033B-9BC7-33B7-5064-5115CB9EB4E0}"/>
              </a:ext>
            </a:extLst>
          </p:cNvPr>
          <p:cNvSpPr/>
          <p:nvPr/>
        </p:nvSpPr>
        <p:spPr>
          <a:xfrm>
            <a:off x="2815388" y="3043989"/>
            <a:ext cx="11790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3E4291-1EC7-471A-4F8C-29B5514A81EB}"/>
              </a:ext>
            </a:extLst>
          </p:cNvPr>
          <p:cNvSpPr txBox="1"/>
          <p:nvPr/>
        </p:nvSpPr>
        <p:spPr>
          <a:xfrm>
            <a:off x="2855494" y="3360820"/>
            <a:ext cx="10988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Protoboard</a:t>
            </a:r>
            <a:endParaRPr lang="en-US"/>
          </a:p>
        </p:txBody>
      </p:sp>
      <p:sp>
        <p:nvSpPr>
          <p:cNvPr id="6" name="TextBox 5">
            <a:extLst>
              <a:ext uri="{FF2B5EF4-FFF2-40B4-BE49-F238E27FC236}">
                <a16:creationId xmlns:a16="http://schemas.microsoft.com/office/drawing/2014/main" id="{F74856EC-FE75-3022-900E-0EE9690AA4AF}"/>
              </a:ext>
            </a:extLst>
          </p:cNvPr>
          <p:cNvSpPr txBox="1"/>
          <p:nvPr/>
        </p:nvSpPr>
        <p:spPr>
          <a:xfrm>
            <a:off x="994608" y="3376862"/>
            <a:ext cx="10988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Arduino</a:t>
            </a:r>
            <a:endParaRPr lang="en-US"/>
          </a:p>
        </p:txBody>
      </p:sp>
      <p:cxnSp>
        <p:nvCxnSpPr>
          <p:cNvPr id="7" name="Straight Arrow Connector 6">
            <a:extLst>
              <a:ext uri="{FF2B5EF4-FFF2-40B4-BE49-F238E27FC236}">
                <a16:creationId xmlns:a16="http://schemas.microsoft.com/office/drawing/2014/main" id="{154567AE-2C59-BD97-44D5-68133B5B67BB}"/>
              </a:ext>
            </a:extLst>
          </p:cNvPr>
          <p:cNvCxnSpPr/>
          <p:nvPr/>
        </p:nvCxnSpPr>
        <p:spPr>
          <a:xfrm>
            <a:off x="2130593" y="3490160"/>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33F855-E879-F246-4590-3A1FC727CA35}"/>
              </a:ext>
            </a:extLst>
          </p:cNvPr>
          <p:cNvCxnSpPr>
            <a:cxnSpLocks/>
          </p:cNvCxnSpPr>
          <p:nvPr/>
        </p:nvCxnSpPr>
        <p:spPr>
          <a:xfrm>
            <a:off x="3991476" y="3498180"/>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487180-CF2B-D680-8DAC-D2F45F565BF3}"/>
              </a:ext>
            </a:extLst>
          </p:cNvPr>
          <p:cNvCxnSpPr>
            <a:cxnSpLocks/>
          </p:cNvCxnSpPr>
          <p:nvPr/>
        </p:nvCxnSpPr>
        <p:spPr>
          <a:xfrm>
            <a:off x="4663594" y="1959221"/>
            <a:ext cx="21354" cy="314905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D27CB0-597E-3455-1B36-CCD2B9E9068F}"/>
              </a:ext>
            </a:extLst>
          </p:cNvPr>
          <p:cNvCxnSpPr>
            <a:cxnSpLocks/>
          </p:cNvCxnSpPr>
          <p:nvPr/>
        </p:nvCxnSpPr>
        <p:spPr>
          <a:xfrm>
            <a:off x="4663929" y="1960918"/>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08D654-E56B-88D3-670E-0F5E81443D48}"/>
              </a:ext>
            </a:extLst>
          </p:cNvPr>
          <p:cNvCxnSpPr>
            <a:cxnSpLocks/>
          </p:cNvCxnSpPr>
          <p:nvPr/>
        </p:nvCxnSpPr>
        <p:spPr>
          <a:xfrm>
            <a:off x="4671949" y="2738958"/>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9B2D08-88E7-BC86-4895-A37EB5C8D6F4}"/>
              </a:ext>
            </a:extLst>
          </p:cNvPr>
          <p:cNvCxnSpPr>
            <a:cxnSpLocks/>
          </p:cNvCxnSpPr>
          <p:nvPr/>
        </p:nvCxnSpPr>
        <p:spPr>
          <a:xfrm>
            <a:off x="4663927" y="3500957"/>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33F05C-3D5D-FCA1-F5E0-FD2C8487BFC7}"/>
              </a:ext>
            </a:extLst>
          </p:cNvPr>
          <p:cNvCxnSpPr>
            <a:cxnSpLocks/>
          </p:cNvCxnSpPr>
          <p:nvPr/>
        </p:nvCxnSpPr>
        <p:spPr>
          <a:xfrm>
            <a:off x="4639863" y="4270977"/>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6EB8D5-9783-155B-A13C-BA67B1E2F912}"/>
              </a:ext>
            </a:extLst>
          </p:cNvPr>
          <p:cNvCxnSpPr>
            <a:cxnSpLocks/>
          </p:cNvCxnSpPr>
          <p:nvPr/>
        </p:nvCxnSpPr>
        <p:spPr>
          <a:xfrm>
            <a:off x="4663925" y="5081102"/>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14B0E52-6F9B-0E7C-47AD-D499E20E0CC4}"/>
              </a:ext>
            </a:extLst>
          </p:cNvPr>
          <p:cNvSpPr/>
          <p:nvPr/>
        </p:nvSpPr>
        <p:spPr>
          <a:xfrm>
            <a:off x="5340705" y="1592499"/>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7B409C3-D6FB-F7F9-B840-4388448610BA}"/>
              </a:ext>
            </a:extLst>
          </p:cNvPr>
          <p:cNvSpPr txBox="1"/>
          <p:nvPr/>
        </p:nvSpPr>
        <p:spPr>
          <a:xfrm>
            <a:off x="5380810" y="1717827"/>
            <a:ext cx="23180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Heartrate / Pulse Ox Sensor</a:t>
            </a:r>
            <a:endParaRPr lang="en-US"/>
          </a:p>
        </p:txBody>
      </p:sp>
      <p:sp>
        <p:nvSpPr>
          <p:cNvPr id="21" name="Rectangle 20">
            <a:extLst>
              <a:ext uri="{FF2B5EF4-FFF2-40B4-BE49-F238E27FC236}">
                <a16:creationId xmlns:a16="http://schemas.microsoft.com/office/drawing/2014/main" id="{18C14A78-D328-6C98-3914-E2765585773F}"/>
              </a:ext>
            </a:extLst>
          </p:cNvPr>
          <p:cNvSpPr/>
          <p:nvPr/>
        </p:nvSpPr>
        <p:spPr>
          <a:xfrm>
            <a:off x="5340703" y="2381019"/>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F50E0DA-95B8-1BB5-7487-82F032095D27}"/>
              </a:ext>
            </a:extLst>
          </p:cNvPr>
          <p:cNvSpPr txBox="1"/>
          <p:nvPr/>
        </p:nvSpPr>
        <p:spPr>
          <a:xfrm>
            <a:off x="5380808" y="2601597"/>
            <a:ext cx="23180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Bed Alarm</a:t>
            </a:r>
            <a:endParaRPr lang="en-US"/>
          </a:p>
        </p:txBody>
      </p:sp>
      <p:sp>
        <p:nvSpPr>
          <p:cNvPr id="23" name="Rectangle 22">
            <a:extLst>
              <a:ext uri="{FF2B5EF4-FFF2-40B4-BE49-F238E27FC236}">
                <a16:creationId xmlns:a16="http://schemas.microsoft.com/office/drawing/2014/main" id="{9E2310AE-75B7-E979-BB8C-D42D7A0F4F5E}"/>
              </a:ext>
            </a:extLst>
          </p:cNvPr>
          <p:cNvSpPr/>
          <p:nvPr/>
        </p:nvSpPr>
        <p:spPr>
          <a:xfrm>
            <a:off x="5340702" y="3159060"/>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E17A407-14E2-0969-6974-97463ED133D3}"/>
              </a:ext>
            </a:extLst>
          </p:cNvPr>
          <p:cNvSpPr txBox="1"/>
          <p:nvPr/>
        </p:nvSpPr>
        <p:spPr>
          <a:xfrm>
            <a:off x="5380807" y="3379638"/>
            <a:ext cx="23180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Temperature Sensor</a:t>
            </a:r>
            <a:endParaRPr lang="en-US"/>
          </a:p>
        </p:txBody>
      </p:sp>
      <p:sp>
        <p:nvSpPr>
          <p:cNvPr id="25" name="Rectangle 24">
            <a:extLst>
              <a:ext uri="{FF2B5EF4-FFF2-40B4-BE49-F238E27FC236}">
                <a16:creationId xmlns:a16="http://schemas.microsoft.com/office/drawing/2014/main" id="{4725C01C-9FB4-CE8F-F975-798A20C45AD6}"/>
              </a:ext>
            </a:extLst>
          </p:cNvPr>
          <p:cNvSpPr/>
          <p:nvPr/>
        </p:nvSpPr>
        <p:spPr>
          <a:xfrm>
            <a:off x="5340701" y="3937101"/>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3B481F6-F154-A0F8-AB63-7879E23DC12E}"/>
              </a:ext>
            </a:extLst>
          </p:cNvPr>
          <p:cNvSpPr txBox="1"/>
          <p:nvPr/>
        </p:nvSpPr>
        <p:spPr>
          <a:xfrm>
            <a:off x="5404619" y="4070367"/>
            <a:ext cx="23180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Circulation Pumps</a:t>
            </a:r>
          </a:p>
          <a:p>
            <a:pPr algn="ctr"/>
            <a:r>
              <a:rPr lang="en-US" sz="1400"/>
              <a:t>Massager</a:t>
            </a:r>
          </a:p>
        </p:txBody>
      </p:sp>
      <p:sp>
        <p:nvSpPr>
          <p:cNvPr id="27" name="Rectangle 26">
            <a:extLst>
              <a:ext uri="{FF2B5EF4-FFF2-40B4-BE49-F238E27FC236}">
                <a16:creationId xmlns:a16="http://schemas.microsoft.com/office/drawing/2014/main" id="{015C30EA-1F0C-ACE6-9CDF-95EA9988F9C2}"/>
              </a:ext>
            </a:extLst>
          </p:cNvPr>
          <p:cNvSpPr/>
          <p:nvPr/>
        </p:nvSpPr>
        <p:spPr>
          <a:xfrm>
            <a:off x="5340700" y="4723163"/>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6111B3E-BD99-5EE9-957A-3F472E193762}"/>
              </a:ext>
            </a:extLst>
          </p:cNvPr>
          <p:cNvSpPr txBox="1"/>
          <p:nvPr/>
        </p:nvSpPr>
        <p:spPr>
          <a:xfrm>
            <a:off x="5404617" y="4856428"/>
            <a:ext cx="23180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Pressure Mapping Sensor</a:t>
            </a:r>
          </a:p>
          <a:p>
            <a:pPr algn="ctr"/>
            <a:r>
              <a:rPr lang="en-US" sz="1400"/>
              <a:t>Sleep Analyzer</a:t>
            </a:r>
          </a:p>
        </p:txBody>
      </p:sp>
      <p:cxnSp>
        <p:nvCxnSpPr>
          <p:cNvPr id="31" name="Straight Arrow Connector 30">
            <a:extLst>
              <a:ext uri="{FF2B5EF4-FFF2-40B4-BE49-F238E27FC236}">
                <a16:creationId xmlns:a16="http://schemas.microsoft.com/office/drawing/2014/main" id="{FD43BBCB-883A-C78F-9784-F4BD4705E125}"/>
              </a:ext>
            </a:extLst>
          </p:cNvPr>
          <p:cNvCxnSpPr>
            <a:cxnSpLocks/>
          </p:cNvCxnSpPr>
          <p:nvPr/>
        </p:nvCxnSpPr>
        <p:spPr>
          <a:xfrm>
            <a:off x="1785687" y="3955380"/>
            <a:ext cx="8021" cy="6497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7169E70-E18C-FFB0-73E4-123EB5CA4443}"/>
              </a:ext>
            </a:extLst>
          </p:cNvPr>
          <p:cNvSpPr/>
          <p:nvPr/>
        </p:nvSpPr>
        <p:spPr>
          <a:xfrm>
            <a:off x="1652335" y="4624135"/>
            <a:ext cx="2342146" cy="1708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0759B37-C9DA-EF60-1552-97243622D125}"/>
              </a:ext>
            </a:extLst>
          </p:cNvPr>
          <p:cNvSpPr txBox="1"/>
          <p:nvPr/>
        </p:nvSpPr>
        <p:spPr>
          <a:xfrm>
            <a:off x="1652334" y="4628145"/>
            <a:ext cx="2302040" cy="315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Patient Name / Room #</a:t>
            </a:r>
          </a:p>
        </p:txBody>
      </p:sp>
      <p:sp>
        <p:nvSpPr>
          <p:cNvPr id="34" name="TextBox 33">
            <a:extLst>
              <a:ext uri="{FF2B5EF4-FFF2-40B4-BE49-F238E27FC236}">
                <a16:creationId xmlns:a16="http://schemas.microsoft.com/office/drawing/2014/main" id="{ABED0312-A2AF-9231-DCD0-9B0664BDD0B1}"/>
              </a:ext>
            </a:extLst>
          </p:cNvPr>
          <p:cNvSpPr txBox="1"/>
          <p:nvPr/>
        </p:nvSpPr>
        <p:spPr>
          <a:xfrm>
            <a:off x="1748586" y="5173575"/>
            <a:ext cx="7780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72 bpm</a:t>
            </a:r>
          </a:p>
          <a:p>
            <a:pPr algn="ctr"/>
            <a:r>
              <a:rPr lang="en-US" sz="1400"/>
              <a:t>96 %</a:t>
            </a:r>
          </a:p>
        </p:txBody>
      </p:sp>
      <p:sp>
        <p:nvSpPr>
          <p:cNvPr id="35" name="Heart 34">
            <a:extLst>
              <a:ext uri="{FF2B5EF4-FFF2-40B4-BE49-F238E27FC236}">
                <a16:creationId xmlns:a16="http://schemas.microsoft.com/office/drawing/2014/main" id="{C48C3C6D-B363-E993-8369-24190595DAB7}"/>
              </a:ext>
            </a:extLst>
          </p:cNvPr>
          <p:cNvSpPr/>
          <p:nvPr/>
        </p:nvSpPr>
        <p:spPr>
          <a:xfrm>
            <a:off x="1997242" y="4953000"/>
            <a:ext cx="272716" cy="240632"/>
          </a:xfrm>
          <a:prstGeom prst="hear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6">
            <a:extLst>
              <a:ext uri="{FF2B5EF4-FFF2-40B4-BE49-F238E27FC236}">
                <a16:creationId xmlns:a16="http://schemas.microsoft.com/office/drawing/2014/main" id="{D1D32738-6C4C-3973-74B1-F982886BBE32}"/>
              </a:ext>
            </a:extLst>
          </p:cNvPr>
          <p:cNvPicPr>
            <a:picLocks noChangeAspect="1"/>
          </p:cNvPicPr>
          <p:nvPr/>
        </p:nvPicPr>
        <p:blipFill>
          <a:blip r:embed="rId3"/>
          <a:stretch>
            <a:fillRect/>
          </a:stretch>
        </p:blipFill>
        <p:spPr>
          <a:xfrm>
            <a:off x="3401428" y="5642978"/>
            <a:ext cx="336885" cy="344906"/>
          </a:xfrm>
          <a:prstGeom prst="rect">
            <a:avLst/>
          </a:prstGeom>
        </p:spPr>
      </p:pic>
      <p:sp>
        <p:nvSpPr>
          <p:cNvPr id="37" name="TextBox 36">
            <a:extLst>
              <a:ext uri="{FF2B5EF4-FFF2-40B4-BE49-F238E27FC236}">
                <a16:creationId xmlns:a16="http://schemas.microsoft.com/office/drawing/2014/main" id="{2B7C71FA-BB1A-D00A-0868-B2886FCE6E28}"/>
              </a:ext>
            </a:extLst>
          </p:cNvPr>
          <p:cNvSpPr txBox="1"/>
          <p:nvPr/>
        </p:nvSpPr>
        <p:spPr>
          <a:xfrm>
            <a:off x="3088269" y="5959637"/>
            <a:ext cx="102669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Warnings:</a:t>
            </a:r>
          </a:p>
          <a:p>
            <a:pPr algn="ctr"/>
            <a:r>
              <a:rPr lang="en-US" sz="1100"/>
              <a:t>None</a:t>
            </a:r>
          </a:p>
        </p:txBody>
      </p:sp>
      <p:pic>
        <p:nvPicPr>
          <p:cNvPr id="42" name="Picture 42">
            <a:extLst>
              <a:ext uri="{FF2B5EF4-FFF2-40B4-BE49-F238E27FC236}">
                <a16:creationId xmlns:a16="http://schemas.microsoft.com/office/drawing/2014/main" id="{675198D1-2482-5E2C-5AD9-4BDF9CADE41B}"/>
              </a:ext>
            </a:extLst>
          </p:cNvPr>
          <p:cNvPicPr>
            <a:picLocks noChangeAspect="1"/>
          </p:cNvPicPr>
          <p:nvPr/>
        </p:nvPicPr>
        <p:blipFill>
          <a:blip r:embed="rId4"/>
          <a:stretch>
            <a:fillRect/>
          </a:stretch>
        </p:blipFill>
        <p:spPr>
          <a:xfrm>
            <a:off x="1742574" y="5781174"/>
            <a:ext cx="340896" cy="356938"/>
          </a:xfrm>
          <a:prstGeom prst="rect">
            <a:avLst/>
          </a:prstGeom>
        </p:spPr>
      </p:pic>
      <p:sp>
        <p:nvSpPr>
          <p:cNvPr id="43" name="TextBox 42">
            <a:extLst>
              <a:ext uri="{FF2B5EF4-FFF2-40B4-BE49-F238E27FC236}">
                <a16:creationId xmlns:a16="http://schemas.microsoft.com/office/drawing/2014/main" id="{67A849E9-5E5D-5078-D2FB-B4B91A0255CD}"/>
              </a:ext>
            </a:extLst>
          </p:cNvPr>
          <p:cNvSpPr txBox="1"/>
          <p:nvPr/>
        </p:nvSpPr>
        <p:spPr>
          <a:xfrm>
            <a:off x="1548059" y="6112036"/>
            <a:ext cx="100263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Last at 9:42</a:t>
            </a:r>
            <a:endParaRPr lang="en-US"/>
          </a:p>
        </p:txBody>
      </p:sp>
      <p:pic>
        <p:nvPicPr>
          <p:cNvPr id="44" name="Picture 44">
            <a:extLst>
              <a:ext uri="{FF2B5EF4-FFF2-40B4-BE49-F238E27FC236}">
                <a16:creationId xmlns:a16="http://schemas.microsoft.com/office/drawing/2014/main" id="{BFF593B6-36EF-DA38-4B73-32FC8336F1AA}"/>
              </a:ext>
            </a:extLst>
          </p:cNvPr>
          <p:cNvPicPr>
            <a:picLocks noChangeAspect="1"/>
          </p:cNvPicPr>
          <p:nvPr/>
        </p:nvPicPr>
        <p:blipFill>
          <a:blip r:embed="rId5"/>
          <a:stretch>
            <a:fillRect/>
          </a:stretch>
        </p:blipFill>
        <p:spPr>
          <a:xfrm>
            <a:off x="2152148" y="5639300"/>
            <a:ext cx="227599" cy="512346"/>
          </a:xfrm>
          <a:prstGeom prst="rect">
            <a:avLst/>
          </a:prstGeom>
        </p:spPr>
      </p:pic>
      <p:pic>
        <p:nvPicPr>
          <p:cNvPr id="46" name="Picture 46" descr="Icon&#10;&#10;Description automatically generated">
            <a:extLst>
              <a:ext uri="{FF2B5EF4-FFF2-40B4-BE49-F238E27FC236}">
                <a16:creationId xmlns:a16="http://schemas.microsoft.com/office/drawing/2014/main" id="{D4BB8A7C-9EE5-4598-6014-C3E22F36050F}"/>
              </a:ext>
            </a:extLst>
          </p:cNvPr>
          <p:cNvPicPr>
            <a:picLocks noChangeAspect="1"/>
          </p:cNvPicPr>
          <p:nvPr/>
        </p:nvPicPr>
        <p:blipFill>
          <a:blip r:embed="rId6"/>
          <a:stretch>
            <a:fillRect/>
          </a:stretch>
        </p:blipFill>
        <p:spPr>
          <a:xfrm>
            <a:off x="3281279" y="4866467"/>
            <a:ext cx="344906" cy="437428"/>
          </a:xfrm>
          <a:prstGeom prst="rect">
            <a:avLst/>
          </a:prstGeom>
        </p:spPr>
      </p:pic>
      <p:sp>
        <p:nvSpPr>
          <p:cNvPr id="47" name="TextBox 46">
            <a:extLst>
              <a:ext uri="{FF2B5EF4-FFF2-40B4-BE49-F238E27FC236}">
                <a16:creationId xmlns:a16="http://schemas.microsoft.com/office/drawing/2014/main" id="{17972E70-6A73-193B-9374-6C711883182B}"/>
              </a:ext>
            </a:extLst>
          </p:cNvPr>
          <p:cNvSpPr txBox="1"/>
          <p:nvPr/>
        </p:nvSpPr>
        <p:spPr>
          <a:xfrm>
            <a:off x="3040643" y="5237575"/>
            <a:ext cx="103471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25°C</a:t>
            </a:r>
          </a:p>
          <a:p>
            <a:pPr algn="ctr"/>
            <a:r>
              <a:rPr lang="en-US" sz="1100"/>
              <a:t>Set to: </a:t>
            </a:r>
            <a:r>
              <a:rPr lang="en-US" sz="1100">
                <a:ea typeface="+mn-lt"/>
                <a:cs typeface="+mn-lt"/>
              </a:rPr>
              <a:t>25°C</a:t>
            </a:r>
            <a:endParaRPr lang="en-US" sz="1100"/>
          </a:p>
        </p:txBody>
      </p:sp>
      <p:sp>
        <p:nvSpPr>
          <p:cNvPr id="38" name="Isosceles Triangle 37">
            <a:extLst>
              <a:ext uri="{FF2B5EF4-FFF2-40B4-BE49-F238E27FC236}">
                <a16:creationId xmlns:a16="http://schemas.microsoft.com/office/drawing/2014/main" id="{48FE49B2-B48A-3ED3-E943-F14EE32DA557}"/>
              </a:ext>
            </a:extLst>
          </p:cNvPr>
          <p:cNvSpPr/>
          <p:nvPr/>
        </p:nvSpPr>
        <p:spPr>
          <a:xfrm>
            <a:off x="3593137" y="4888665"/>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27DDDD4-0ECD-58C3-1F32-9257A1C70C94}"/>
              </a:ext>
            </a:extLst>
          </p:cNvPr>
          <p:cNvSpPr/>
          <p:nvPr/>
        </p:nvSpPr>
        <p:spPr>
          <a:xfrm rot="10800000">
            <a:off x="3593136" y="5097295"/>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5">
            <a:extLst>
              <a:ext uri="{FF2B5EF4-FFF2-40B4-BE49-F238E27FC236}">
                <a16:creationId xmlns:a16="http://schemas.microsoft.com/office/drawing/2014/main" id="{49DCAC00-9A7F-FF70-F324-6BA912BBE533}"/>
              </a:ext>
            </a:extLst>
          </p:cNvPr>
          <p:cNvPicPr>
            <a:picLocks noChangeAspect="1"/>
          </p:cNvPicPr>
          <p:nvPr/>
        </p:nvPicPr>
        <p:blipFill>
          <a:blip r:embed="rId7"/>
          <a:stretch>
            <a:fillRect/>
          </a:stretch>
        </p:blipFill>
        <p:spPr>
          <a:xfrm>
            <a:off x="8850313" y="1516063"/>
            <a:ext cx="2492375" cy="2476500"/>
          </a:xfrm>
          <a:prstGeom prst="rect">
            <a:avLst/>
          </a:prstGeom>
        </p:spPr>
      </p:pic>
      <p:cxnSp>
        <p:nvCxnSpPr>
          <p:cNvPr id="16" name="Straight Arrow Connector 15">
            <a:extLst>
              <a:ext uri="{FF2B5EF4-FFF2-40B4-BE49-F238E27FC236}">
                <a16:creationId xmlns:a16="http://schemas.microsoft.com/office/drawing/2014/main" id="{79DFE87D-2B17-0B2E-665F-73C5C8235B35}"/>
              </a:ext>
            </a:extLst>
          </p:cNvPr>
          <p:cNvCxnSpPr/>
          <p:nvPr/>
        </p:nvCxnSpPr>
        <p:spPr>
          <a:xfrm flipH="1">
            <a:off x="8242300" y="3175"/>
            <a:ext cx="31750" cy="719137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FE657D-75B6-159A-22EC-936A57EAD3B9}"/>
              </a:ext>
            </a:extLst>
          </p:cNvPr>
          <p:cNvSpPr txBox="1"/>
          <p:nvPr/>
        </p:nvSpPr>
        <p:spPr>
          <a:xfrm>
            <a:off x="8731249" y="4127499"/>
            <a:ext cx="28416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separate system on the bed frame with manual buttons for raising / lowering the bed</a:t>
            </a:r>
          </a:p>
        </p:txBody>
      </p:sp>
    </p:spTree>
    <p:extLst>
      <p:ext uri="{BB962C8B-B14F-4D97-AF65-F5344CB8AC3E}">
        <p14:creationId xmlns:p14="http://schemas.microsoft.com/office/powerpoint/2010/main" val="3492020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C819-BCB4-EE4D-842C-0F7389F17818}"/>
              </a:ext>
            </a:extLst>
          </p:cNvPr>
          <p:cNvSpPr>
            <a:spLocks noGrp="1"/>
          </p:cNvSpPr>
          <p:nvPr>
            <p:ph type="title"/>
          </p:nvPr>
        </p:nvSpPr>
        <p:spPr>
          <a:xfrm>
            <a:off x="253645" y="209372"/>
            <a:ext cx="8596668" cy="1320800"/>
          </a:xfrm>
        </p:spPr>
        <p:txBody>
          <a:bodyPr/>
          <a:lstStyle/>
          <a:p>
            <a:r>
              <a:rPr lang="en-US" dirty="0"/>
              <a:t>Software Development</a:t>
            </a:r>
          </a:p>
        </p:txBody>
      </p:sp>
      <p:sp>
        <p:nvSpPr>
          <p:cNvPr id="3" name="Rectangle 2">
            <a:extLst>
              <a:ext uri="{FF2B5EF4-FFF2-40B4-BE49-F238E27FC236}">
                <a16:creationId xmlns:a16="http://schemas.microsoft.com/office/drawing/2014/main" id="{43FC1663-C4EF-1CC5-A673-47AFD1A547BD}"/>
              </a:ext>
            </a:extLst>
          </p:cNvPr>
          <p:cNvSpPr/>
          <p:nvPr/>
        </p:nvSpPr>
        <p:spPr>
          <a:xfrm>
            <a:off x="4694022" y="1372852"/>
            <a:ext cx="1259970" cy="914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4856EC-FE75-3022-900E-0EE9690AA4AF}"/>
              </a:ext>
            </a:extLst>
          </p:cNvPr>
          <p:cNvSpPr txBox="1"/>
          <p:nvPr/>
        </p:nvSpPr>
        <p:spPr>
          <a:xfrm>
            <a:off x="4775738" y="1656104"/>
            <a:ext cx="10988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Arduino</a:t>
            </a:r>
            <a:endParaRPr lang="en-US" dirty="0"/>
          </a:p>
        </p:txBody>
      </p:sp>
      <p:cxnSp>
        <p:nvCxnSpPr>
          <p:cNvPr id="31" name="Straight Arrow Connector 30">
            <a:extLst>
              <a:ext uri="{FF2B5EF4-FFF2-40B4-BE49-F238E27FC236}">
                <a16:creationId xmlns:a16="http://schemas.microsoft.com/office/drawing/2014/main" id="{FD43BBCB-883A-C78F-9784-F4BD4705E125}"/>
              </a:ext>
            </a:extLst>
          </p:cNvPr>
          <p:cNvCxnSpPr>
            <a:cxnSpLocks/>
            <a:stCxn id="3" idx="1"/>
          </p:cNvCxnSpPr>
          <p:nvPr/>
        </p:nvCxnSpPr>
        <p:spPr>
          <a:xfrm flipH="1">
            <a:off x="3014181" y="1830052"/>
            <a:ext cx="1679841" cy="10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7169E70-E18C-FFB0-73E4-123EB5CA4443}"/>
              </a:ext>
            </a:extLst>
          </p:cNvPr>
          <p:cNvSpPr/>
          <p:nvPr/>
        </p:nvSpPr>
        <p:spPr>
          <a:xfrm>
            <a:off x="661927" y="995983"/>
            <a:ext cx="2342146" cy="17495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0759B37-C9DA-EF60-1552-97243622D125}"/>
              </a:ext>
            </a:extLst>
          </p:cNvPr>
          <p:cNvSpPr txBox="1"/>
          <p:nvPr/>
        </p:nvSpPr>
        <p:spPr>
          <a:xfrm>
            <a:off x="661926" y="999993"/>
            <a:ext cx="2302040" cy="315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Patient Name / Room #</a:t>
            </a:r>
          </a:p>
        </p:txBody>
      </p:sp>
      <p:sp>
        <p:nvSpPr>
          <p:cNvPr id="34" name="TextBox 33">
            <a:extLst>
              <a:ext uri="{FF2B5EF4-FFF2-40B4-BE49-F238E27FC236}">
                <a16:creationId xmlns:a16="http://schemas.microsoft.com/office/drawing/2014/main" id="{ABED0312-A2AF-9231-DCD0-9B0664BDD0B1}"/>
              </a:ext>
            </a:extLst>
          </p:cNvPr>
          <p:cNvSpPr txBox="1"/>
          <p:nvPr/>
        </p:nvSpPr>
        <p:spPr>
          <a:xfrm>
            <a:off x="758178" y="1545423"/>
            <a:ext cx="7780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72 bpm</a:t>
            </a:r>
          </a:p>
          <a:p>
            <a:pPr algn="ctr"/>
            <a:r>
              <a:rPr lang="en-US" sz="1400"/>
              <a:t>96 %</a:t>
            </a:r>
          </a:p>
        </p:txBody>
      </p:sp>
      <p:sp>
        <p:nvSpPr>
          <p:cNvPr id="35" name="Heart 34">
            <a:extLst>
              <a:ext uri="{FF2B5EF4-FFF2-40B4-BE49-F238E27FC236}">
                <a16:creationId xmlns:a16="http://schemas.microsoft.com/office/drawing/2014/main" id="{C48C3C6D-B363-E993-8369-24190595DAB7}"/>
              </a:ext>
            </a:extLst>
          </p:cNvPr>
          <p:cNvSpPr/>
          <p:nvPr/>
        </p:nvSpPr>
        <p:spPr>
          <a:xfrm>
            <a:off x="1006834" y="1324848"/>
            <a:ext cx="272716" cy="240632"/>
          </a:xfrm>
          <a:prstGeom prst="hear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6">
            <a:extLst>
              <a:ext uri="{FF2B5EF4-FFF2-40B4-BE49-F238E27FC236}">
                <a16:creationId xmlns:a16="http://schemas.microsoft.com/office/drawing/2014/main" id="{D1D32738-6C4C-3973-74B1-F982886BBE32}"/>
              </a:ext>
            </a:extLst>
          </p:cNvPr>
          <p:cNvPicPr>
            <a:picLocks noChangeAspect="1"/>
          </p:cNvPicPr>
          <p:nvPr/>
        </p:nvPicPr>
        <p:blipFill>
          <a:blip r:embed="rId3"/>
          <a:stretch>
            <a:fillRect/>
          </a:stretch>
        </p:blipFill>
        <p:spPr>
          <a:xfrm>
            <a:off x="2411020" y="2014826"/>
            <a:ext cx="336885" cy="344906"/>
          </a:xfrm>
          <a:prstGeom prst="rect">
            <a:avLst/>
          </a:prstGeom>
        </p:spPr>
      </p:pic>
      <p:sp>
        <p:nvSpPr>
          <p:cNvPr id="37" name="TextBox 36">
            <a:extLst>
              <a:ext uri="{FF2B5EF4-FFF2-40B4-BE49-F238E27FC236}">
                <a16:creationId xmlns:a16="http://schemas.microsoft.com/office/drawing/2014/main" id="{2B7C71FA-BB1A-D00A-0868-B2886FCE6E28}"/>
              </a:ext>
            </a:extLst>
          </p:cNvPr>
          <p:cNvSpPr txBox="1"/>
          <p:nvPr/>
        </p:nvSpPr>
        <p:spPr>
          <a:xfrm>
            <a:off x="2097861" y="2331485"/>
            <a:ext cx="102669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Warnings:</a:t>
            </a:r>
          </a:p>
          <a:p>
            <a:pPr algn="ctr"/>
            <a:r>
              <a:rPr lang="en-US" sz="1100"/>
              <a:t>None</a:t>
            </a:r>
          </a:p>
        </p:txBody>
      </p:sp>
      <p:pic>
        <p:nvPicPr>
          <p:cNvPr id="42" name="Picture 42">
            <a:extLst>
              <a:ext uri="{FF2B5EF4-FFF2-40B4-BE49-F238E27FC236}">
                <a16:creationId xmlns:a16="http://schemas.microsoft.com/office/drawing/2014/main" id="{675198D1-2482-5E2C-5AD9-4BDF9CADE41B}"/>
              </a:ext>
            </a:extLst>
          </p:cNvPr>
          <p:cNvPicPr>
            <a:picLocks noChangeAspect="1"/>
          </p:cNvPicPr>
          <p:nvPr/>
        </p:nvPicPr>
        <p:blipFill>
          <a:blip r:embed="rId4"/>
          <a:stretch>
            <a:fillRect/>
          </a:stretch>
        </p:blipFill>
        <p:spPr>
          <a:xfrm>
            <a:off x="752166" y="2153022"/>
            <a:ext cx="340896" cy="356938"/>
          </a:xfrm>
          <a:prstGeom prst="rect">
            <a:avLst/>
          </a:prstGeom>
        </p:spPr>
      </p:pic>
      <p:sp>
        <p:nvSpPr>
          <p:cNvPr id="43" name="TextBox 42">
            <a:extLst>
              <a:ext uri="{FF2B5EF4-FFF2-40B4-BE49-F238E27FC236}">
                <a16:creationId xmlns:a16="http://schemas.microsoft.com/office/drawing/2014/main" id="{67A849E9-5E5D-5078-D2FB-B4B91A0255CD}"/>
              </a:ext>
            </a:extLst>
          </p:cNvPr>
          <p:cNvSpPr txBox="1"/>
          <p:nvPr/>
        </p:nvSpPr>
        <p:spPr>
          <a:xfrm>
            <a:off x="557651" y="2483884"/>
            <a:ext cx="100263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Last at 9:42</a:t>
            </a:r>
            <a:endParaRPr lang="en-US"/>
          </a:p>
        </p:txBody>
      </p:sp>
      <p:pic>
        <p:nvPicPr>
          <p:cNvPr id="44" name="Picture 44">
            <a:extLst>
              <a:ext uri="{FF2B5EF4-FFF2-40B4-BE49-F238E27FC236}">
                <a16:creationId xmlns:a16="http://schemas.microsoft.com/office/drawing/2014/main" id="{BFF593B6-36EF-DA38-4B73-32FC8336F1AA}"/>
              </a:ext>
            </a:extLst>
          </p:cNvPr>
          <p:cNvPicPr>
            <a:picLocks noChangeAspect="1"/>
          </p:cNvPicPr>
          <p:nvPr/>
        </p:nvPicPr>
        <p:blipFill>
          <a:blip r:embed="rId5"/>
          <a:stretch>
            <a:fillRect/>
          </a:stretch>
        </p:blipFill>
        <p:spPr>
          <a:xfrm>
            <a:off x="1161740" y="2011148"/>
            <a:ext cx="227599" cy="512346"/>
          </a:xfrm>
          <a:prstGeom prst="rect">
            <a:avLst/>
          </a:prstGeom>
        </p:spPr>
      </p:pic>
      <p:pic>
        <p:nvPicPr>
          <p:cNvPr id="46" name="Picture 46" descr="Icon&#10;&#10;Description automatically generated">
            <a:extLst>
              <a:ext uri="{FF2B5EF4-FFF2-40B4-BE49-F238E27FC236}">
                <a16:creationId xmlns:a16="http://schemas.microsoft.com/office/drawing/2014/main" id="{D4BB8A7C-9EE5-4598-6014-C3E22F36050F}"/>
              </a:ext>
            </a:extLst>
          </p:cNvPr>
          <p:cNvPicPr>
            <a:picLocks noChangeAspect="1"/>
          </p:cNvPicPr>
          <p:nvPr/>
        </p:nvPicPr>
        <p:blipFill>
          <a:blip r:embed="rId6"/>
          <a:stretch>
            <a:fillRect/>
          </a:stretch>
        </p:blipFill>
        <p:spPr>
          <a:xfrm>
            <a:off x="2290871" y="1238315"/>
            <a:ext cx="344906" cy="437428"/>
          </a:xfrm>
          <a:prstGeom prst="rect">
            <a:avLst/>
          </a:prstGeom>
        </p:spPr>
      </p:pic>
      <p:sp>
        <p:nvSpPr>
          <p:cNvPr id="47" name="TextBox 46">
            <a:extLst>
              <a:ext uri="{FF2B5EF4-FFF2-40B4-BE49-F238E27FC236}">
                <a16:creationId xmlns:a16="http://schemas.microsoft.com/office/drawing/2014/main" id="{17972E70-6A73-193B-9374-6C711883182B}"/>
              </a:ext>
            </a:extLst>
          </p:cNvPr>
          <p:cNvSpPr txBox="1"/>
          <p:nvPr/>
        </p:nvSpPr>
        <p:spPr>
          <a:xfrm>
            <a:off x="2050235" y="1609423"/>
            <a:ext cx="103471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25°C</a:t>
            </a:r>
          </a:p>
          <a:p>
            <a:pPr algn="ctr"/>
            <a:r>
              <a:rPr lang="en-US" sz="1100"/>
              <a:t>Set to: </a:t>
            </a:r>
            <a:r>
              <a:rPr lang="en-US" sz="1100">
                <a:ea typeface="+mn-lt"/>
                <a:cs typeface="+mn-lt"/>
              </a:rPr>
              <a:t>25°C</a:t>
            </a:r>
            <a:endParaRPr lang="en-US" sz="1100"/>
          </a:p>
        </p:txBody>
      </p:sp>
      <p:sp>
        <p:nvSpPr>
          <p:cNvPr id="38" name="Isosceles Triangle 37">
            <a:extLst>
              <a:ext uri="{FF2B5EF4-FFF2-40B4-BE49-F238E27FC236}">
                <a16:creationId xmlns:a16="http://schemas.microsoft.com/office/drawing/2014/main" id="{48FE49B2-B48A-3ED3-E943-F14EE32DA557}"/>
              </a:ext>
            </a:extLst>
          </p:cNvPr>
          <p:cNvSpPr/>
          <p:nvPr/>
        </p:nvSpPr>
        <p:spPr>
          <a:xfrm>
            <a:off x="2602729" y="1260513"/>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27DDDD4-0ECD-58C3-1F32-9257A1C70C94}"/>
              </a:ext>
            </a:extLst>
          </p:cNvPr>
          <p:cNvSpPr/>
          <p:nvPr/>
        </p:nvSpPr>
        <p:spPr>
          <a:xfrm rot="10800000">
            <a:off x="2602728" y="1469143"/>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9DFE87D-2B17-0B2E-665F-73C5C8235B35}"/>
              </a:ext>
            </a:extLst>
          </p:cNvPr>
          <p:cNvCxnSpPr>
            <a:cxnSpLocks/>
          </p:cNvCxnSpPr>
          <p:nvPr/>
        </p:nvCxnSpPr>
        <p:spPr>
          <a:xfrm>
            <a:off x="8274050" y="3175"/>
            <a:ext cx="37704" cy="6854825"/>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709108CD-04F4-548E-F2ED-2E9EE43EDCB9}"/>
              </a:ext>
            </a:extLst>
          </p:cNvPr>
          <p:cNvPicPr>
            <a:picLocks noChangeAspect="1"/>
          </p:cNvPicPr>
          <p:nvPr/>
        </p:nvPicPr>
        <p:blipFill>
          <a:blip r:embed="rId7"/>
          <a:stretch>
            <a:fillRect/>
          </a:stretch>
        </p:blipFill>
        <p:spPr>
          <a:xfrm>
            <a:off x="9112863" y="3047970"/>
            <a:ext cx="2313542" cy="2313542"/>
          </a:xfrm>
          <a:prstGeom prst="rect">
            <a:avLst/>
          </a:prstGeom>
        </p:spPr>
      </p:pic>
      <p:pic>
        <p:nvPicPr>
          <p:cNvPr id="48" name="Picture 47">
            <a:extLst>
              <a:ext uri="{FF2B5EF4-FFF2-40B4-BE49-F238E27FC236}">
                <a16:creationId xmlns:a16="http://schemas.microsoft.com/office/drawing/2014/main" id="{D2F8FB97-DAE7-6C79-1509-ABA7B80E7E2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539060" y="395890"/>
            <a:ext cx="3461148" cy="1946896"/>
          </a:xfrm>
          <a:prstGeom prst="rect">
            <a:avLst/>
          </a:prstGeom>
        </p:spPr>
      </p:pic>
      <p:sp>
        <p:nvSpPr>
          <p:cNvPr id="53" name="Title 1">
            <a:extLst>
              <a:ext uri="{FF2B5EF4-FFF2-40B4-BE49-F238E27FC236}">
                <a16:creationId xmlns:a16="http://schemas.microsoft.com/office/drawing/2014/main" id="{62BD82FB-2AF7-A8CF-AB2E-5D9206FBFFB9}"/>
              </a:ext>
            </a:extLst>
          </p:cNvPr>
          <p:cNvSpPr txBox="1">
            <a:spLocks/>
          </p:cNvSpPr>
          <p:nvPr/>
        </p:nvSpPr>
        <p:spPr>
          <a:xfrm>
            <a:off x="253645" y="3136436"/>
            <a:ext cx="3928611" cy="7487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XCode/Swift</a:t>
            </a:r>
          </a:p>
        </p:txBody>
      </p:sp>
      <p:sp>
        <p:nvSpPr>
          <p:cNvPr id="55" name="TextBox 54">
            <a:extLst>
              <a:ext uri="{FF2B5EF4-FFF2-40B4-BE49-F238E27FC236}">
                <a16:creationId xmlns:a16="http://schemas.microsoft.com/office/drawing/2014/main" id="{D364E3E7-25E3-1965-C3FA-A6E83870F601}"/>
              </a:ext>
            </a:extLst>
          </p:cNvPr>
          <p:cNvSpPr txBox="1"/>
          <p:nvPr/>
        </p:nvSpPr>
        <p:spPr>
          <a:xfrm>
            <a:off x="557651" y="3720871"/>
            <a:ext cx="3928611" cy="1908215"/>
          </a:xfrm>
          <a:prstGeom prst="rect">
            <a:avLst/>
          </a:prstGeom>
          <a:noFill/>
        </p:spPr>
        <p:txBody>
          <a:bodyPr wrap="square" rtlCol="0">
            <a:spAutoFit/>
          </a:bodyPr>
          <a:lstStyle/>
          <a:p>
            <a:r>
              <a:rPr lang="en-US" sz="2000" dirty="0"/>
              <a:t>App Platform: IOS</a:t>
            </a:r>
          </a:p>
          <a:p>
            <a:r>
              <a:rPr lang="en-US" sz="2000" dirty="0"/>
              <a:t>IDE: XCode</a:t>
            </a:r>
          </a:p>
          <a:p>
            <a:r>
              <a:rPr lang="en-US" sz="2000" dirty="0"/>
              <a:t>Programming Language : SWIFT</a:t>
            </a:r>
          </a:p>
          <a:p>
            <a:r>
              <a:rPr lang="en-US" sz="2000" dirty="0"/>
              <a:t>Bluetooth Communication with Arduino</a:t>
            </a:r>
          </a:p>
          <a:p>
            <a:endParaRPr lang="en-US" dirty="0"/>
          </a:p>
        </p:txBody>
      </p:sp>
      <p:sp>
        <p:nvSpPr>
          <p:cNvPr id="57" name="Title 1">
            <a:extLst>
              <a:ext uri="{FF2B5EF4-FFF2-40B4-BE49-F238E27FC236}">
                <a16:creationId xmlns:a16="http://schemas.microsoft.com/office/drawing/2014/main" id="{06D97CD5-90DB-B84D-96A1-DEE2D80818B6}"/>
              </a:ext>
            </a:extLst>
          </p:cNvPr>
          <p:cNvSpPr txBox="1">
            <a:spLocks/>
          </p:cNvSpPr>
          <p:nvPr/>
        </p:nvSpPr>
        <p:spPr>
          <a:xfrm>
            <a:off x="4182256" y="3136436"/>
            <a:ext cx="8596668" cy="71806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t>
            </a:r>
          </a:p>
        </p:txBody>
      </p:sp>
      <p:sp>
        <p:nvSpPr>
          <p:cNvPr id="59" name="TextBox 58">
            <a:extLst>
              <a:ext uri="{FF2B5EF4-FFF2-40B4-BE49-F238E27FC236}">
                <a16:creationId xmlns:a16="http://schemas.microsoft.com/office/drawing/2014/main" id="{043AB956-C26F-5CFD-054A-5AF36F9A2C80}"/>
              </a:ext>
            </a:extLst>
          </p:cNvPr>
          <p:cNvSpPr txBox="1"/>
          <p:nvPr/>
        </p:nvSpPr>
        <p:spPr>
          <a:xfrm>
            <a:off x="4694022" y="3720871"/>
            <a:ext cx="3542325" cy="2523768"/>
          </a:xfrm>
          <a:prstGeom prst="rect">
            <a:avLst/>
          </a:prstGeom>
          <a:noFill/>
        </p:spPr>
        <p:txBody>
          <a:bodyPr wrap="square" rtlCol="0">
            <a:spAutoFit/>
          </a:bodyPr>
          <a:lstStyle/>
          <a:p>
            <a:r>
              <a:rPr lang="en-US" sz="2000" dirty="0"/>
              <a:t>All the incorporated sensors can be controlled with in built C++ libraries</a:t>
            </a:r>
          </a:p>
          <a:p>
            <a:endParaRPr lang="en-US" sz="2000" dirty="0"/>
          </a:p>
          <a:p>
            <a:r>
              <a:rPr lang="en-US" sz="2000" dirty="0"/>
              <a:t>The date is to be in JSON format in order to be sent to the app over Bluetooth</a:t>
            </a:r>
          </a:p>
          <a:p>
            <a:endParaRPr lang="en-US" dirty="0"/>
          </a:p>
        </p:txBody>
      </p:sp>
    </p:spTree>
    <p:extLst>
      <p:ext uri="{BB962C8B-B14F-4D97-AF65-F5344CB8AC3E}">
        <p14:creationId xmlns:p14="http://schemas.microsoft.com/office/powerpoint/2010/main" val="1729996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A4965-7EDA-0B38-420E-DA764D4F2385}"/>
              </a:ext>
            </a:extLst>
          </p:cNvPr>
          <p:cNvSpPr>
            <a:spLocks noGrp="1"/>
          </p:cNvSpPr>
          <p:nvPr>
            <p:ph type="title"/>
          </p:nvPr>
        </p:nvSpPr>
        <p:spPr/>
        <p:txBody>
          <a:bodyPr/>
          <a:lstStyle/>
          <a:p>
            <a:r>
              <a:rPr lang="en-US" dirty="0"/>
              <a:t>Expected Software Technical Difficulties</a:t>
            </a:r>
          </a:p>
        </p:txBody>
      </p:sp>
      <p:sp>
        <p:nvSpPr>
          <p:cNvPr id="4" name="Content Placeholder 3">
            <a:extLst>
              <a:ext uri="{FF2B5EF4-FFF2-40B4-BE49-F238E27FC236}">
                <a16:creationId xmlns:a16="http://schemas.microsoft.com/office/drawing/2014/main" id="{5795A4F7-46CE-9834-6788-1783387AA406}"/>
              </a:ext>
            </a:extLst>
          </p:cNvPr>
          <p:cNvSpPr>
            <a:spLocks noGrp="1"/>
          </p:cNvSpPr>
          <p:nvPr>
            <p:ph idx="1"/>
          </p:nvPr>
        </p:nvSpPr>
        <p:spPr/>
        <p:txBody>
          <a:bodyPr/>
          <a:lstStyle/>
          <a:p>
            <a:r>
              <a:rPr lang="en-US" dirty="0"/>
              <a:t>Lack of experience with XCode/SWIFT</a:t>
            </a:r>
          </a:p>
          <a:p>
            <a:r>
              <a:rPr lang="en-US" dirty="0"/>
              <a:t>Integrating incompatible sensor libraries in on large data packet</a:t>
            </a:r>
          </a:p>
          <a:p>
            <a:r>
              <a:rPr lang="en-US" dirty="0"/>
              <a:t>Lack of experience with setting up Bluetooth communication</a:t>
            </a:r>
          </a:p>
          <a:p>
            <a:r>
              <a:rPr lang="en-US" dirty="0"/>
              <a:t>Communication between the hardware and the software team</a:t>
            </a:r>
          </a:p>
        </p:txBody>
      </p:sp>
    </p:spTree>
    <p:extLst>
      <p:ext uri="{BB962C8B-B14F-4D97-AF65-F5344CB8AC3E}">
        <p14:creationId xmlns:p14="http://schemas.microsoft.com/office/powerpoint/2010/main" val="340664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7" name="Group 74">
            <a:extLst>
              <a:ext uri="{FF2B5EF4-FFF2-40B4-BE49-F238E27FC236}">
                <a16:creationId xmlns:a16="http://schemas.microsoft.com/office/drawing/2014/main" id="{D6280969-F024-466D-A1DB-4F848C51D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6" name="Straight Connector 75">
              <a:extLst>
                <a:ext uri="{FF2B5EF4-FFF2-40B4-BE49-F238E27FC236}">
                  <a16:creationId xmlns:a16="http://schemas.microsoft.com/office/drawing/2014/main" id="{63FDD802-E6D8-4979-A1B9-BA705AE4DA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BDE509DD-4B76-45F0-8144-02F1D7E1A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8" name="Rectangle 23">
              <a:extLst>
                <a:ext uri="{FF2B5EF4-FFF2-40B4-BE49-F238E27FC236}">
                  <a16:creationId xmlns:a16="http://schemas.microsoft.com/office/drawing/2014/main" id="{FEAEFD53-0220-48B1-9EA8-3EAE151E8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5">
              <a:extLst>
                <a:ext uri="{FF2B5EF4-FFF2-40B4-BE49-F238E27FC236}">
                  <a16:creationId xmlns:a16="http://schemas.microsoft.com/office/drawing/2014/main" id="{92E7FABD-916D-4FF9-B5F3-44E53AFD3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826F9772-AEFE-4C6D-82B6-1207069B8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ACFBF3A9-B76A-4B4B-B6D7-CA4651F5C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28">
              <a:extLst>
                <a:ext uri="{FF2B5EF4-FFF2-40B4-BE49-F238E27FC236}">
                  <a16:creationId xmlns:a16="http://schemas.microsoft.com/office/drawing/2014/main" id="{BF0FAA0A-B682-4A83-BDD8-BCE0AB41C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9">
              <a:extLst>
                <a:ext uri="{FF2B5EF4-FFF2-40B4-BE49-F238E27FC236}">
                  <a16:creationId xmlns:a16="http://schemas.microsoft.com/office/drawing/2014/main" id="{7874A013-E5E2-4AE1-8E93-029A2B41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Isosceles Triangle 83">
              <a:extLst>
                <a:ext uri="{FF2B5EF4-FFF2-40B4-BE49-F238E27FC236}">
                  <a16:creationId xmlns:a16="http://schemas.microsoft.com/office/drawing/2014/main" id="{4355329E-E608-4F7A-B4EF-8FEF07D75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Isosceles Triangle 84">
              <a:extLst>
                <a:ext uri="{FF2B5EF4-FFF2-40B4-BE49-F238E27FC236}">
                  <a16:creationId xmlns:a16="http://schemas.microsoft.com/office/drawing/2014/main" id="{53D9BFDF-B250-44FF-9BD7-C204EFBFC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0976565-3309-682A-E74D-BC0B4BB60E65}"/>
              </a:ext>
            </a:extLst>
          </p:cNvPr>
          <p:cNvSpPr>
            <a:spLocks noGrp="1"/>
          </p:cNvSpPr>
          <p:nvPr>
            <p:ph type="ctrTitle"/>
          </p:nvPr>
        </p:nvSpPr>
        <p:spPr>
          <a:xfrm>
            <a:off x="6090445" y="609600"/>
            <a:ext cx="3183556" cy="1320800"/>
          </a:xfrm>
        </p:spPr>
        <p:txBody>
          <a:bodyPr vert="horz" lIns="91440" tIns="45720" rIns="91440" bIns="45720" rtlCol="0" anchor="ctr">
            <a:normAutofit/>
          </a:bodyPr>
          <a:lstStyle/>
          <a:p>
            <a:pPr algn="l"/>
            <a:r>
              <a:rPr lang="en-US" sz="4000"/>
              <a:t>Team Organization</a:t>
            </a:r>
          </a:p>
        </p:txBody>
      </p:sp>
      <p:sp>
        <p:nvSpPr>
          <p:cNvPr id="3" name="Subtitle 2">
            <a:extLst>
              <a:ext uri="{FF2B5EF4-FFF2-40B4-BE49-F238E27FC236}">
                <a16:creationId xmlns:a16="http://schemas.microsoft.com/office/drawing/2014/main" id="{83A478C2-29FC-7CEA-5F2E-1DADDEEA45EE}"/>
              </a:ext>
            </a:extLst>
          </p:cNvPr>
          <p:cNvSpPr>
            <a:spLocks noGrp="1"/>
          </p:cNvSpPr>
          <p:nvPr>
            <p:ph type="subTitle" idx="1"/>
          </p:nvPr>
        </p:nvSpPr>
        <p:spPr>
          <a:xfrm>
            <a:off x="6094410" y="2160589"/>
            <a:ext cx="3765804" cy="3880773"/>
          </a:xfrm>
        </p:spPr>
        <p:txBody>
          <a:bodyPr vert="horz" lIns="91440" tIns="45720" rIns="91440" bIns="45720" rtlCol="0" anchor="t">
            <a:noAutofit/>
          </a:bodyPr>
          <a:lstStyle/>
          <a:p>
            <a:pPr marL="285750" indent="-285750" algn="l">
              <a:buFont typeface="Wingdings 3" charset="2"/>
              <a:buChar char=""/>
            </a:pPr>
            <a:r>
              <a:rPr lang="en-US" sz="2400">
                <a:solidFill>
                  <a:schemeClr val="tx1">
                    <a:lumMod val="75000"/>
                    <a:lumOff val="25000"/>
                  </a:schemeClr>
                </a:solidFill>
              </a:rPr>
              <a:t>Team Lead: </a:t>
            </a:r>
          </a:p>
          <a:p>
            <a:pPr marL="742950" lvl="1" algn="l">
              <a:buFont typeface="Wingdings 3" charset="2"/>
              <a:buChar char=""/>
            </a:pPr>
            <a:r>
              <a:rPr lang="en-US" sz="2400">
                <a:solidFill>
                  <a:schemeClr val="tx1">
                    <a:lumMod val="75000"/>
                    <a:lumOff val="25000"/>
                  </a:schemeClr>
                </a:solidFill>
              </a:rPr>
              <a:t>Hardware – Katie &amp; </a:t>
            </a:r>
            <a:r>
              <a:rPr lang="en-US" sz="2400" err="1">
                <a:solidFill>
                  <a:schemeClr val="tx1">
                    <a:lumMod val="75000"/>
                    <a:lumOff val="25000"/>
                  </a:schemeClr>
                </a:solidFill>
              </a:rPr>
              <a:t>Aveisha</a:t>
            </a:r>
            <a:r>
              <a:rPr lang="en-US" sz="2400">
                <a:solidFill>
                  <a:schemeClr val="tx1">
                    <a:lumMod val="75000"/>
                    <a:lumOff val="25000"/>
                  </a:schemeClr>
                </a:solidFill>
              </a:rPr>
              <a:t> </a:t>
            </a:r>
          </a:p>
          <a:p>
            <a:pPr marL="742950" lvl="1" algn="l">
              <a:buFont typeface="Wingdings 3" charset="2"/>
              <a:buChar char=""/>
            </a:pPr>
            <a:r>
              <a:rPr lang="en-US" sz="2400">
                <a:solidFill>
                  <a:schemeClr val="tx1">
                    <a:lumMod val="75000"/>
                    <a:lumOff val="25000"/>
                  </a:schemeClr>
                </a:solidFill>
              </a:rPr>
              <a:t>Software – Kayla &amp; Alexis &amp; Marko</a:t>
            </a:r>
          </a:p>
          <a:p>
            <a:pPr marL="285750" indent="-285750" algn="l">
              <a:buFont typeface="Wingdings 3" charset="2"/>
              <a:buChar char=""/>
            </a:pPr>
            <a:r>
              <a:rPr lang="en-US" sz="2400">
                <a:solidFill>
                  <a:schemeClr val="tx1">
                    <a:lumMod val="75000"/>
                    <a:lumOff val="25000"/>
                  </a:schemeClr>
                </a:solidFill>
              </a:rPr>
              <a:t>Fiscal Officer: Alexis </a:t>
            </a:r>
          </a:p>
          <a:p>
            <a:pPr marL="285750" indent="-285750" algn="l">
              <a:buChar char=""/>
            </a:pPr>
            <a:r>
              <a:rPr lang="en-US" sz="2400">
                <a:solidFill>
                  <a:schemeClr val="tx1">
                    <a:lumMod val="75000"/>
                    <a:lumOff val="25000"/>
                  </a:schemeClr>
                </a:solidFill>
              </a:rPr>
              <a:t>Testing Coordinator: </a:t>
            </a:r>
            <a:r>
              <a:rPr lang="en-US" sz="2400" err="1">
                <a:solidFill>
                  <a:schemeClr val="tx1">
                    <a:lumMod val="75000"/>
                    <a:lumOff val="25000"/>
                  </a:schemeClr>
                </a:solidFill>
              </a:rPr>
              <a:t>Aveisha</a:t>
            </a:r>
            <a:r>
              <a:rPr lang="en-US" sz="2400">
                <a:solidFill>
                  <a:schemeClr val="tx1">
                    <a:lumMod val="75000"/>
                    <a:lumOff val="25000"/>
                  </a:schemeClr>
                </a:solidFill>
              </a:rPr>
              <a:t> </a:t>
            </a:r>
          </a:p>
          <a:p>
            <a:pPr marL="742950" lvl="1" algn="l"/>
            <a:endParaRPr lang="en-US" sz="2400">
              <a:solidFill>
                <a:schemeClr val="tx1">
                  <a:lumMod val="75000"/>
                  <a:lumOff val="25000"/>
                </a:schemeClr>
              </a:solidFill>
            </a:endParaRPr>
          </a:p>
          <a:p>
            <a:pPr marL="742950" lvl="1" algn="l">
              <a:buFont typeface="Wingdings 3" charset="2"/>
              <a:buChar char=""/>
            </a:pPr>
            <a:endParaRPr lang="en-US">
              <a:solidFill>
                <a:schemeClr val="tx1">
                  <a:lumMod val="75000"/>
                  <a:lumOff val="25000"/>
                </a:schemeClr>
              </a:solidFill>
            </a:endParaRPr>
          </a:p>
          <a:p>
            <a:pPr marL="285750" indent="-285750" algn="l">
              <a:buFont typeface="Wingdings 3" charset="2"/>
              <a:buChar char=""/>
            </a:pPr>
            <a:endParaRPr lang="en-US">
              <a:solidFill>
                <a:schemeClr val="tx1">
                  <a:lumMod val="75000"/>
                  <a:lumOff val="25000"/>
                </a:schemeClr>
              </a:solidFill>
            </a:endParaRPr>
          </a:p>
        </p:txBody>
      </p:sp>
      <p:pic>
        <p:nvPicPr>
          <p:cNvPr id="5" name="Picture 5" descr="A picture containing toy&#10;&#10;Description automatically generated">
            <a:extLst>
              <a:ext uri="{FF2B5EF4-FFF2-40B4-BE49-F238E27FC236}">
                <a16:creationId xmlns:a16="http://schemas.microsoft.com/office/drawing/2014/main" id="{60794DC2-5A81-48C7-36C1-D390BFFF89C1}"/>
              </a:ext>
            </a:extLst>
          </p:cNvPr>
          <p:cNvPicPr>
            <a:picLocks noChangeAspect="1"/>
          </p:cNvPicPr>
          <p:nvPr/>
        </p:nvPicPr>
        <p:blipFill>
          <a:blip r:embed="rId3"/>
          <a:stretch>
            <a:fillRect/>
          </a:stretch>
        </p:blipFill>
        <p:spPr>
          <a:xfrm>
            <a:off x="799814" y="1034151"/>
            <a:ext cx="5062993" cy="4778062"/>
          </a:xfrm>
          <a:prstGeom prst="rect">
            <a:avLst/>
          </a:prstGeom>
        </p:spPr>
      </p:pic>
    </p:spTree>
    <p:extLst>
      <p:ext uri="{BB962C8B-B14F-4D97-AF65-F5344CB8AC3E}">
        <p14:creationId xmlns:p14="http://schemas.microsoft.com/office/powerpoint/2010/main" val="10938214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ED1C404E190149B5D14546B0B28A37" ma:contentTypeVersion="4" ma:contentTypeDescription="Create a new document." ma:contentTypeScope="" ma:versionID="7e865d30238670300a93c71fa17f9828">
  <xsd:schema xmlns:xsd="http://www.w3.org/2001/XMLSchema" xmlns:xs="http://www.w3.org/2001/XMLSchema" xmlns:p="http://schemas.microsoft.com/office/2006/metadata/properties" xmlns:ns2="c7505787-51f2-4164-b27b-830b82589867" targetNamespace="http://schemas.microsoft.com/office/2006/metadata/properties" ma:root="true" ma:fieldsID="c690dfb22eddb6e3d175b65c5f954950" ns2:_="">
    <xsd:import namespace="c7505787-51f2-4164-b27b-830b8258986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505787-51f2-4164-b27b-830b82589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F57D92-3B7A-496C-BD81-E189A344CC4E}">
  <ds:schemaRefs>
    <ds:schemaRef ds:uri="http://schemas.microsoft.com/sharepoint/v3/contenttype/forms"/>
  </ds:schemaRefs>
</ds:datastoreItem>
</file>

<file path=customXml/itemProps2.xml><?xml version="1.0" encoding="utf-8"?>
<ds:datastoreItem xmlns:ds="http://schemas.openxmlformats.org/officeDocument/2006/customXml" ds:itemID="{54039DEA-B8B1-4050-861D-6C5069851F12}">
  <ds:schemaRefs>
    <ds:schemaRef ds:uri="c7505787-51f2-4164-b27b-830b825898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5617880-2EB3-4F0E-80C3-D3EB3724E196}">
  <ds:schemaRefs>
    <ds:schemaRef ds:uri="c7505787-51f2-4164-b27b-830b825898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1667</Words>
  <Application>Microsoft Office PowerPoint</Application>
  <PresentationFormat>Widescreen</PresentationFormat>
  <Paragraphs>175</Paragraphs>
  <Slides>14</Slides>
  <Notes>12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Trebuchet MS</vt:lpstr>
      <vt:lpstr>Wingdings 3</vt:lpstr>
      <vt:lpstr>Facet</vt:lpstr>
      <vt:lpstr>PowerPoint Presentation</vt:lpstr>
      <vt:lpstr>PowerPoint Presentation</vt:lpstr>
      <vt:lpstr>Our Vision &amp; Goal</vt:lpstr>
      <vt:lpstr>Overall Idea</vt:lpstr>
      <vt:lpstr>Circuits </vt:lpstr>
      <vt:lpstr>Circuits</vt:lpstr>
      <vt:lpstr>Software Development</vt:lpstr>
      <vt:lpstr>Expected Software Technical Difficulties</vt:lpstr>
      <vt:lpstr>Team Organization</vt:lpstr>
      <vt:lpstr>PowerPoint Presentation</vt:lpstr>
      <vt:lpstr>Budget</vt:lpstr>
      <vt:lpstr>Execution Plan (For Fall 2022)</vt:lpstr>
      <vt:lpstr>Hardware Milestones</vt:lpstr>
      <vt:lpstr>Software Milestones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Marko Vukasinovic</dc:creator>
  <cp:lastModifiedBy>Marko Vukasinovic</cp:lastModifiedBy>
  <cp:revision>2</cp:revision>
  <dcterms:created xsi:type="dcterms:W3CDTF">2022-03-24T18:16:19Z</dcterms:created>
  <dcterms:modified xsi:type="dcterms:W3CDTF">2022-09-12T13:08:02Z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0x010100D4ED1C404E190149B5D14546B0B28A37</vt:lpwstr>
  </property>
</Properties>
</file>